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sldIdLst>
    <p:sldId id="256" r:id="rId5"/>
    <p:sldId id="257" r:id="rId6"/>
    <p:sldId id="264" r:id="rId7"/>
    <p:sldId id="282" r:id="rId8"/>
    <p:sldId id="258" r:id="rId9"/>
    <p:sldId id="3839" r:id="rId10"/>
    <p:sldId id="3902" r:id="rId11"/>
    <p:sldId id="3794" r:id="rId12"/>
    <p:sldId id="3907" r:id="rId13"/>
    <p:sldId id="3903" r:id="rId14"/>
    <p:sldId id="3904" r:id="rId15"/>
    <p:sldId id="3846" r:id="rId16"/>
    <p:sldId id="3854" r:id="rId17"/>
    <p:sldId id="3910" r:id="rId18"/>
    <p:sldId id="3911" r:id="rId19"/>
    <p:sldId id="3912" r:id="rId20"/>
    <p:sldId id="3913" r:id="rId21"/>
    <p:sldId id="3914" r:id="rId22"/>
    <p:sldId id="3915" r:id="rId23"/>
    <p:sldId id="3859" r:id="rId24"/>
    <p:sldId id="259" r:id="rId25"/>
    <p:sldId id="3906" r:id="rId26"/>
    <p:sldId id="3887" r:id="rId27"/>
    <p:sldId id="3918" r:id="rId28"/>
    <p:sldId id="3888" r:id="rId29"/>
    <p:sldId id="3916" r:id="rId30"/>
    <p:sldId id="3917" r:id="rId31"/>
    <p:sldId id="3844" r:id="rId32"/>
    <p:sldId id="3845" r:id="rId33"/>
    <p:sldId id="3856" r:id="rId34"/>
    <p:sldId id="3849" r:id="rId35"/>
    <p:sldId id="3847" r:id="rId36"/>
    <p:sldId id="3857" r:id="rId37"/>
    <p:sldId id="3850" r:id="rId38"/>
    <p:sldId id="3852" r:id="rId39"/>
    <p:sldId id="3908" r:id="rId40"/>
    <p:sldId id="3909" r:id="rId41"/>
    <p:sldId id="383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 id="4" name="Ojezua, Lami" initials="OL" lastIdx="2" clrIdx="3">
    <p:extLst>
      <p:ext uri="{19B8F6BF-5375-455C-9EA6-DF929625EA0E}">
        <p15:presenceInfo xmlns:p15="http://schemas.microsoft.com/office/powerpoint/2012/main" userId="S-1-5-21-314122457-743516510-1361462980-693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754"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xfrm>
          <a:off x="3484" y="517200"/>
          <a:ext cx="1886775" cy="2641486"/>
        </a:xfrm>
        <a:prstGeom prst="rect">
          <a:avLst/>
        </a:prstGeom>
        <a:solidFill>
          <a:srgbClr val="F3CF45">
            <a:lumMod val="20000"/>
            <a:lumOff val="80000"/>
            <a:alpha val="90000"/>
          </a:srgbClr>
        </a:solidFill>
        <a:ln w="12700" cap="flat" cmpd="sng" algn="ctr">
          <a:noFill/>
          <a:prstDash val="solid"/>
          <a:miter lim="800000"/>
        </a:ln>
        <a:effectLst/>
      </dgm:spPr>
      <dgm:t>
        <a:bodyPr/>
        <a:lstStyle/>
        <a:p>
          <a:pPr>
            <a:buNone/>
          </a:pPr>
          <a:r>
            <a:rPr lang="en-US" b="1" i="0" u="sng">
              <a:solidFill>
                <a:sysClr val="windowText" lastClr="000000">
                  <a:hueOff val="0"/>
                  <a:satOff val="0"/>
                  <a:lumOff val="0"/>
                  <a:alphaOff val="0"/>
                </a:sysClr>
              </a:solidFill>
              <a:latin typeface="Avenir Next LT Pro"/>
              <a:ea typeface="+mn-ea"/>
              <a:cs typeface="+mn-cs"/>
            </a:rPr>
            <a:t>Fall 2021</a:t>
          </a:r>
        </a:p>
        <a:p>
          <a:pPr>
            <a:buNone/>
          </a:pPr>
          <a:r>
            <a:rPr lang="en-US" b="0" i="0" u="none" dirty="0">
              <a:solidFill>
                <a:sysClr val="windowText" lastClr="000000">
                  <a:hueOff val="0"/>
                  <a:satOff val="0"/>
                  <a:lumOff val="0"/>
                  <a:alphaOff val="0"/>
                </a:sysClr>
              </a:solidFill>
              <a:latin typeface="Avenir Next LT Pro"/>
              <a:ea typeface="+mn-ea"/>
              <a:cs typeface="+mn-cs"/>
            </a:rPr>
            <a:t>GO Team Developed 2021-2025 Strategic Plan</a:t>
          </a:r>
          <a:endParaRPr lang="en-US" dirty="0">
            <a:solidFill>
              <a:sysClr val="windowText" lastClr="000000">
                <a:hueOff val="0"/>
                <a:satOff val="0"/>
                <a:lumOff val="0"/>
                <a:alphaOff val="0"/>
              </a:sysClr>
            </a:solidFill>
            <a:latin typeface="Avenir Next LT Pro"/>
            <a:ea typeface="+mn-ea"/>
            <a:cs typeface="+mn-cs"/>
          </a:endParaRPr>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xfrm>
          <a:off x="550649" y="781349"/>
          <a:ext cx="792445" cy="792445"/>
        </a:xfrm>
        <a:prstGeom prst="ellipse">
          <a:avLst/>
        </a:prstGeom>
        <a:solidFill>
          <a:srgbClr val="F3CF45"/>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1</a:t>
          </a:r>
        </a:p>
      </dgm:t>
    </dgm:pt>
    <dgm:pt modelId="{0F6BA1FB-59E5-4F16-A7B4-1533BB1F09E4}">
      <dgm:prSet/>
      <dgm:spPr>
        <a:xfrm>
          <a:off x="2078938" y="517200"/>
          <a:ext cx="1886775" cy="2641486"/>
        </a:xfrm>
        <a:prstGeom prst="rect">
          <a:avLst/>
        </a:prstGeom>
        <a:solidFill>
          <a:srgbClr val="D47B22">
            <a:lumMod val="20000"/>
            <a:lumOff val="80000"/>
            <a:alpha val="90000"/>
          </a:srgbClr>
        </a:solidFill>
        <a:ln w="12700" cap="flat" cmpd="sng" algn="ctr">
          <a:noFill/>
          <a:prstDash val="solid"/>
          <a:miter lim="800000"/>
        </a:ln>
        <a:effectLst/>
      </dgm:spPr>
      <dgm:t>
        <a:bodyPr/>
        <a:lstStyle/>
        <a:p>
          <a:pPr>
            <a:buNone/>
          </a:pPr>
          <a:r>
            <a:rPr lang="en-US" b="1" i="0" u="sng" dirty="0">
              <a:solidFill>
                <a:sysClr val="windowText" lastClr="000000">
                  <a:hueOff val="0"/>
                  <a:satOff val="0"/>
                  <a:lumOff val="0"/>
                  <a:alphaOff val="0"/>
                </a:sysClr>
              </a:solidFill>
              <a:latin typeface="Avenir Next LT Pro"/>
              <a:ea typeface="+mn-ea"/>
              <a:cs typeface="+mn-cs"/>
            </a:rPr>
            <a:t>Summer 2024</a:t>
          </a:r>
        </a:p>
        <a:p>
          <a:pPr>
            <a:buNone/>
          </a:pPr>
          <a:r>
            <a:rPr lang="en-US" dirty="0">
              <a:solidFill>
                <a:sysClr val="windowText" lastClr="000000">
                  <a:hueOff val="0"/>
                  <a:satOff val="0"/>
                  <a:lumOff val="0"/>
                  <a:alphaOff val="0"/>
                </a:sysClr>
              </a:solidFill>
              <a:latin typeface="Avenir Next LT Pro"/>
              <a:ea typeface="+mn-ea"/>
              <a:cs typeface="+mn-cs"/>
            </a:rPr>
            <a:t>School Leadership completed Needs Assessment and defined overarching needs </a:t>
          </a:r>
          <a:r>
            <a:rPr lang="en-US">
              <a:solidFill>
                <a:sysClr val="windowText" lastClr="000000">
                  <a:hueOff val="0"/>
                  <a:satOff val="0"/>
                  <a:lumOff val="0"/>
                  <a:alphaOff val="0"/>
                </a:sysClr>
              </a:solidFill>
              <a:latin typeface="Avenir Next LT Pro"/>
              <a:ea typeface="+mn-ea"/>
              <a:cs typeface="+mn-cs"/>
            </a:rPr>
            <a:t>for SY24-25</a:t>
          </a:r>
          <a:endParaRPr lang="en-US" dirty="0">
            <a:solidFill>
              <a:sysClr val="windowText" lastClr="000000">
                <a:hueOff val="0"/>
                <a:satOff val="0"/>
                <a:lumOff val="0"/>
                <a:alphaOff val="0"/>
              </a:sysClr>
            </a:solidFill>
            <a:latin typeface="Avenir Next LT Pro"/>
            <a:ea typeface="+mn-ea"/>
            <a:cs typeface="+mn-cs"/>
          </a:endParaRP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xfrm>
          <a:off x="2626103" y="781349"/>
          <a:ext cx="792445" cy="792445"/>
        </a:xfrm>
        <a:prstGeom prst="ellipse">
          <a:avLst/>
        </a:prstGeom>
        <a:solidFill>
          <a:srgbClr val="D47B22"/>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2</a:t>
          </a:r>
        </a:p>
      </dgm:t>
    </dgm:pt>
    <dgm:pt modelId="{1D096F01-AEA8-401D-8348-98E9A81F3CE0}">
      <dgm:prSet/>
      <dgm:spPr>
        <a:xfrm>
          <a:off x="4154392" y="517200"/>
          <a:ext cx="1886775" cy="2641486"/>
        </a:xfrm>
        <a:prstGeom prst="rect">
          <a:avLst/>
        </a:prstGeom>
        <a:solidFill>
          <a:srgbClr val="0083A9">
            <a:lumMod val="20000"/>
            <a:lumOff val="80000"/>
            <a:alpha val="90000"/>
          </a:srgbClr>
        </a:solidFill>
        <a:ln w="12700" cap="flat" cmpd="sng" algn="ctr">
          <a:noFill/>
          <a:prstDash val="solid"/>
          <a:miter lim="800000"/>
        </a:ln>
        <a:effectLst/>
      </dgm:spPr>
      <dgm:t>
        <a:bodyPr/>
        <a:lstStyle/>
        <a:p>
          <a:pPr>
            <a:buNone/>
          </a:pPr>
          <a:r>
            <a:rPr lang="en-US" b="1" i="0" u="sng" dirty="0">
              <a:solidFill>
                <a:sysClr val="windowText" lastClr="000000">
                  <a:hueOff val="0"/>
                  <a:satOff val="0"/>
                  <a:lumOff val="0"/>
                  <a:alphaOff val="0"/>
                </a:sysClr>
              </a:solidFill>
              <a:latin typeface="Avenir Next LT Pro"/>
              <a:ea typeface="+mn-ea"/>
              <a:cs typeface="+mn-cs"/>
            </a:rPr>
            <a:t>August 2024</a:t>
          </a:r>
        </a:p>
        <a:p>
          <a:pPr>
            <a:buNone/>
          </a:pPr>
          <a:r>
            <a:rPr lang="en-US" b="0" u="none" dirty="0">
              <a:solidFill>
                <a:sysClr val="windowText" lastClr="000000">
                  <a:hueOff val="0"/>
                  <a:satOff val="0"/>
                  <a:lumOff val="0"/>
                  <a:alphaOff val="0"/>
                </a:sysClr>
              </a:solidFill>
              <a:latin typeface="Avenir Next LT Pro"/>
              <a:ea typeface="+mn-ea"/>
              <a:cs typeface="+mn-cs"/>
            </a:rPr>
            <a:t>School Leadership completed 2024-2025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xfrm>
          <a:off x="4701557" y="781349"/>
          <a:ext cx="792445" cy="792445"/>
        </a:xfrm>
        <a:prstGeom prst="ellipse">
          <a:avLst/>
        </a:prstGeom>
        <a:solidFill>
          <a:srgbClr val="0083A9"/>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3</a:t>
          </a:r>
        </a:p>
      </dgm:t>
    </dgm:pt>
    <dgm:pt modelId="{DE16CBB4-D3F4-44AD-8379-3A5D78B889D5}">
      <dgm:prSet/>
      <dgm:spPr>
        <a:xfrm>
          <a:off x="6212751" y="526340"/>
          <a:ext cx="1886775" cy="2641486"/>
        </a:xfrm>
        <a:prstGeom prst="rect">
          <a:avLst/>
        </a:prstGeom>
        <a:solidFill>
          <a:srgbClr val="A92A91">
            <a:lumMod val="20000"/>
            <a:lumOff val="80000"/>
            <a:alpha val="90000"/>
          </a:srgbClr>
        </a:solidFill>
        <a:ln w="12700" cap="flat" cmpd="sng" algn="ctr">
          <a:noFill/>
          <a:prstDash val="solid"/>
          <a:miter lim="800000"/>
        </a:ln>
        <a:effectLst/>
      </dgm:spPr>
      <dgm:t>
        <a:bodyPr/>
        <a:lstStyle/>
        <a:p>
          <a:pPr>
            <a:buNone/>
          </a:pPr>
          <a:r>
            <a:rPr lang="en-US" b="1" u="sng" dirty="0">
              <a:solidFill>
                <a:sysClr val="windowText" lastClr="000000">
                  <a:hueOff val="0"/>
                  <a:satOff val="0"/>
                  <a:lumOff val="0"/>
                  <a:alphaOff val="0"/>
                </a:sysClr>
              </a:solidFill>
              <a:latin typeface="Avenir Next LT Pro"/>
              <a:ea typeface="+mn-ea"/>
              <a:cs typeface="+mn-cs"/>
            </a:rPr>
            <a:t>Sept. – Dec. 2024</a:t>
          </a:r>
        </a:p>
        <a:p>
          <a:pPr>
            <a:buNone/>
          </a:pPr>
          <a:r>
            <a:rPr lang="en-US" b="0" u="none" dirty="0">
              <a:solidFill>
                <a:sysClr val="windowText" lastClr="000000">
                  <a:hueOff val="0"/>
                  <a:satOff val="0"/>
                  <a:lumOff val="0"/>
                  <a:alphaOff val="0"/>
                </a:sysClr>
              </a:solidFill>
              <a:latin typeface="Avenir Next LT Pro"/>
              <a:ea typeface="+mn-ea"/>
              <a:cs typeface="+mn-cs"/>
            </a:rPr>
            <a:t>Utilizing current data, the </a:t>
          </a:r>
          <a:r>
            <a:rPr lang="en-US" b="1" u="none" dirty="0">
              <a:solidFill>
                <a:sysClr val="windowText" lastClr="000000">
                  <a:hueOff val="0"/>
                  <a:satOff val="0"/>
                  <a:lumOff val="0"/>
                  <a:alphaOff val="0"/>
                </a:sysClr>
              </a:solidFill>
              <a:latin typeface="Avenir Next LT Pro"/>
              <a:ea typeface="+mn-ea"/>
              <a:cs typeface="+mn-cs"/>
            </a:rPr>
            <a:t>GO Team </a:t>
          </a:r>
          <a:r>
            <a:rPr lang="en-US" b="0" u="none" dirty="0">
              <a:solidFill>
                <a:sysClr val="windowText" lastClr="000000">
                  <a:hueOff val="0"/>
                  <a:satOff val="0"/>
                  <a:lumOff val="0"/>
                  <a:alphaOff val="0"/>
                </a:sysClr>
              </a:solidFill>
              <a:latin typeface="Avenir Next LT Pro"/>
              <a:ea typeface="+mn-ea"/>
              <a:cs typeface="+mn-cs"/>
            </a:rPr>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xfrm>
          <a:off x="6777010" y="781349"/>
          <a:ext cx="792445" cy="792445"/>
        </a:xfrm>
        <a:prstGeom prst="ellipse">
          <a:avLst/>
        </a:prstGeom>
        <a:solidFill>
          <a:srgbClr val="A92A91"/>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4</a:t>
          </a:r>
        </a:p>
      </dgm:t>
    </dgm:pt>
    <dgm:pt modelId="{F7B81412-5EAE-488C-9259-0FA0EB0F090B}">
      <dgm:prSet/>
      <dgm:spPr>
        <a:xfrm>
          <a:off x="8305299" y="517200"/>
          <a:ext cx="1886775" cy="2641486"/>
        </a:xfrm>
        <a:prstGeom prst="rect">
          <a:avLst/>
        </a:prstGeom>
        <a:solidFill>
          <a:srgbClr val="159839">
            <a:lumMod val="20000"/>
            <a:lumOff val="80000"/>
            <a:alpha val="90000"/>
          </a:srgbClr>
        </a:solidFill>
        <a:ln w="12700" cap="flat" cmpd="sng" algn="ctr">
          <a:noFill/>
          <a:prstDash val="solid"/>
          <a:miter lim="800000"/>
        </a:ln>
        <a:effectLst/>
      </dgm:spPr>
      <dgm:t>
        <a:bodyPr/>
        <a:lstStyle/>
        <a:p>
          <a:pPr>
            <a:buNone/>
          </a:pPr>
          <a:r>
            <a:rPr lang="en-US" b="1" u="sng" dirty="0">
              <a:solidFill>
                <a:sysClr val="windowText" lastClr="000000">
                  <a:hueOff val="0"/>
                  <a:satOff val="0"/>
                  <a:lumOff val="0"/>
                  <a:alphaOff val="0"/>
                </a:sysClr>
              </a:solidFill>
              <a:latin typeface="Avenir Next LT Pro"/>
              <a:ea typeface="+mn-ea"/>
              <a:cs typeface="+mn-cs"/>
            </a:rPr>
            <a:t>Before Winter Break</a:t>
          </a:r>
        </a:p>
        <a:p>
          <a:pPr>
            <a:buNone/>
          </a:pPr>
          <a:r>
            <a:rPr lang="en-US" b="1" dirty="0">
              <a:solidFill>
                <a:sysClr val="windowText" lastClr="000000">
                  <a:hueOff val="0"/>
                  <a:satOff val="0"/>
                  <a:lumOff val="0"/>
                  <a:alphaOff val="0"/>
                </a:sysClr>
              </a:solidFill>
              <a:latin typeface="Avenir Next LT Pro"/>
              <a:ea typeface="+mn-ea"/>
              <a:cs typeface="+mn-cs"/>
            </a:rPr>
            <a:t>GO Team </a:t>
          </a:r>
          <a:r>
            <a:rPr lang="en-US" dirty="0">
              <a:solidFill>
                <a:sysClr val="windowText" lastClr="000000">
                  <a:hueOff val="0"/>
                  <a:satOff val="0"/>
                  <a:lumOff val="0"/>
                  <a:alphaOff val="0"/>
                </a:sysClr>
              </a:solidFill>
              <a:latin typeface="Avenir Next LT Pro"/>
              <a:ea typeface="+mn-ea"/>
              <a:cs typeface="+mn-cs"/>
            </a:rPr>
            <a:t>will take action (vote) on the school’s strategic plan and vote on the ranked strategic plan priorities for SY25-26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xfrm>
          <a:off x="8852464" y="781349"/>
          <a:ext cx="792445" cy="792445"/>
        </a:xfrm>
        <a:prstGeom prst="ellipse">
          <a:avLst/>
        </a:prstGeom>
        <a:solidFill>
          <a:srgbClr val="159839"/>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5</a:t>
          </a:r>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xfrm>
          <a:off x="3484" y="3158615"/>
          <a:ext cx="1886775" cy="72"/>
        </a:xfrm>
        <a:prstGeom prst="rect">
          <a:avLst/>
        </a:prstGeom>
        <a:solidFill>
          <a:srgbClr val="A92A91">
            <a:hueOff val="0"/>
            <a:satOff val="0"/>
            <a:lumOff val="0"/>
            <a:alphaOff val="0"/>
          </a:srgbClr>
        </a:solidFill>
        <a:ln w="12700" cap="flat" cmpd="sng" algn="ctr">
          <a:solidFill>
            <a:srgbClr val="F3CF45"/>
          </a:solidFill>
          <a:prstDash val="solid"/>
          <a:miter lim="800000"/>
        </a:ln>
        <a:effectLst/>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xfrm>
          <a:off x="2078938" y="3158615"/>
          <a:ext cx="1886775" cy="72"/>
        </a:xfrm>
        <a:prstGeom prst="rect">
          <a:avLst/>
        </a:prstGeom>
        <a:solidFill>
          <a:srgbClr val="A92A91">
            <a:hueOff val="0"/>
            <a:satOff val="0"/>
            <a:lumOff val="0"/>
            <a:alphaOff val="0"/>
          </a:srgbClr>
        </a:solidFill>
        <a:ln w="12700" cap="flat" cmpd="sng" algn="ctr">
          <a:solidFill>
            <a:srgbClr val="D47B22"/>
          </a:solidFill>
          <a:prstDash val="solid"/>
          <a:miter lim="800000"/>
        </a:ln>
        <a:effectLst/>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xfrm>
          <a:off x="4154392" y="3158615"/>
          <a:ext cx="1886775" cy="72"/>
        </a:xfrm>
        <a:prstGeom prst="rect">
          <a:avLst/>
        </a:prstGeom>
        <a:solidFill>
          <a:srgbClr val="0083A9"/>
        </a:solidFill>
        <a:ln w="12700" cap="flat" cmpd="sng" algn="ctr">
          <a:solidFill>
            <a:srgbClr val="0083A9"/>
          </a:solidFill>
          <a:prstDash val="solid"/>
          <a:miter lim="800000"/>
        </a:ln>
        <a:effectLst/>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xfrm>
          <a:off x="6229845" y="3158615"/>
          <a:ext cx="1886775" cy="72"/>
        </a:xfrm>
        <a:prstGeom prst="rect">
          <a:avLst/>
        </a:prstGeom>
        <a:solidFill>
          <a:srgbClr val="0083A9">
            <a:hueOff val="0"/>
            <a:satOff val="0"/>
            <a:lumOff val="0"/>
            <a:alphaOff val="0"/>
          </a:srgbClr>
        </a:solidFill>
        <a:ln w="12700" cap="flat" cmpd="sng" algn="ctr">
          <a:solidFill>
            <a:srgbClr val="A92A91"/>
          </a:solidFill>
          <a:prstDash val="solid"/>
          <a:miter lim="800000"/>
        </a:ln>
        <a:effectLst/>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a:xfrm>
          <a:off x="8305299" y="3158615"/>
          <a:ext cx="1886775" cy="72"/>
        </a:xfrm>
        <a:prstGeom prst="rect">
          <a:avLst/>
        </a:prstGeom>
        <a:solidFill>
          <a:srgbClr val="159839">
            <a:hueOff val="0"/>
            <a:satOff val="0"/>
            <a:lumOff val="0"/>
            <a:alphaOff val="0"/>
          </a:srgbClr>
        </a:solidFill>
        <a:ln w="12700" cap="flat" cmpd="sng" algn="ctr">
          <a:solidFill>
            <a:srgbClr val="159839">
              <a:hueOff val="0"/>
              <a:satOff val="0"/>
              <a:lumOff val="0"/>
              <a:alphaOff val="0"/>
            </a:srgbClr>
          </a:solidFill>
          <a:prstDash val="solid"/>
          <a:miter lim="800000"/>
        </a:ln>
        <a:effectLs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561721-7C2C-4A79-B878-44F3018FFCA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5FD8D9F0-5EA9-416A-BC6F-371703DCB2BB}">
      <dgm:prSet phldrT="[Text]"/>
      <dgm:spPr/>
      <dgm:t>
        <a:bodyPr/>
        <a:lstStyle/>
        <a:p>
          <a:r>
            <a:rPr lang="en-US" dirty="0"/>
            <a:t>What progress has been made towards the priorities identified in our Strategic Plan? What evidence/data do we have?</a:t>
          </a:r>
        </a:p>
      </dgm:t>
    </dgm:pt>
    <dgm:pt modelId="{F04CC161-7796-4590-A4F7-0554A7980E00}" type="parTrans" cxnId="{D66810A5-B7AA-4EB9-8B01-6BBCC3A969E4}">
      <dgm:prSet/>
      <dgm:spPr/>
      <dgm:t>
        <a:bodyPr/>
        <a:lstStyle/>
        <a:p>
          <a:endParaRPr lang="en-US"/>
        </a:p>
      </dgm:t>
    </dgm:pt>
    <dgm:pt modelId="{74C54E56-029E-4673-90E3-F18B56E5C717}" type="sibTrans" cxnId="{D66810A5-B7AA-4EB9-8B01-6BBCC3A969E4}">
      <dgm:prSet/>
      <dgm:spPr/>
      <dgm:t>
        <a:bodyPr/>
        <a:lstStyle/>
        <a:p>
          <a:endParaRPr lang="en-US"/>
        </a:p>
      </dgm:t>
    </dgm:pt>
    <dgm:pt modelId="{7D8DE8F9-4037-42E2-ABA2-A8CF78EDF0C0}">
      <dgm:prSet phldrT="[Text]" phldr="1"/>
      <dgm:spPr/>
      <dgm:t>
        <a:bodyPr/>
        <a:lstStyle/>
        <a:p>
          <a:endParaRPr lang="en-US"/>
        </a:p>
      </dgm:t>
    </dgm:pt>
    <dgm:pt modelId="{C00BA478-F7EF-4ABA-92DA-E21119F821FF}" type="parTrans" cxnId="{B1AD958D-312C-4C81-BF7A-57725718AB23}">
      <dgm:prSet/>
      <dgm:spPr/>
      <dgm:t>
        <a:bodyPr/>
        <a:lstStyle/>
        <a:p>
          <a:endParaRPr lang="en-US"/>
        </a:p>
      </dgm:t>
    </dgm:pt>
    <dgm:pt modelId="{C4969F15-0CB7-4674-8729-4D79E41EFDA7}" type="sibTrans" cxnId="{B1AD958D-312C-4C81-BF7A-57725718AB23}">
      <dgm:prSet/>
      <dgm:spPr/>
      <dgm:t>
        <a:bodyPr/>
        <a:lstStyle/>
        <a:p>
          <a:endParaRPr lang="en-US"/>
        </a:p>
      </dgm:t>
    </dgm:pt>
    <dgm:pt modelId="{7B5E9A1F-117F-4191-BC8F-A7005E62DE23}">
      <dgm:prSet phldrT="[Text]" phldr="1"/>
      <dgm:spPr/>
      <dgm:t>
        <a:bodyPr/>
        <a:lstStyle/>
        <a:p>
          <a:endParaRPr lang="en-US"/>
        </a:p>
      </dgm:t>
    </dgm:pt>
    <dgm:pt modelId="{26A3B9F1-3BFE-42E9-BB1B-C5F1334B3B0C}" type="parTrans" cxnId="{3BD83EC1-6095-4A9B-B7CB-48513911C3FF}">
      <dgm:prSet/>
      <dgm:spPr/>
      <dgm:t>
        <a:bodyPr/>
        <a:lstStyle/>
        <a:p>
          <a:endParaRPr lang="en-US"/>
        </a:p>
      </dgm:t>
    </dgm:pt>
    <dgm:pt modelId="{52E22CBE-ADCE-4C91-8482-35BE96262B4F}" type="sibTrans" cxnId="{3BD83EC1-6095-4A9B-B7CB-48513911C3FF}">
      <dgm:prSet/>
      <dgm:spPr/>
      <dgm:t>
        <a:bodyPr/>
        <a:lstStyle/>
        <a:p>
          <a:endParaRPr lang="en-US"/>
        </a:p>
      </dgm:t>
    </dgm:pt>
    <dgm:pt modelId="{89F160A5-385F-435B-993D-624E928494AA}">
      <dgm:prSet phldrT="[Text]"/>
      <dgm:spPr/>
      <dgm:t>
        <a:bodyPr/>
        <a:lstStyle/>
        <a:p>
          <a:r>
            <a:rPr lang="en-US"/>
            <a:t>Based upon available data, are there any other adjustments we need to make to the Strategic Plan?</a:t>
          </a:r>
        </a:p>
      </dgm:t>
    </dgm:pt>
    <dgm:pt modelId="{4257D6F5-1CDE-4CE7-BA71-59923A62EB27}" type="parTrans" cxnId="{A7D09CA9-093A-4767-ACD6-6C5F2C39BA85}">
      <dgm:prSet/>
      <dgm:spPr/>
      <dgm:t>
        <a:bodyPr/>
        <a:lstStyle/>
        <a:p>
          <a:endParaRPr lang="en-US"/>
        </a:p>
      </dgm:t>
    </dgm:pt>
    <dgm:pt modelId="{6D7B85EA-B731-4C65-8788-8E583B5A7C57}" type="sibTrans" cxnId="{A7D09CA9-093A-4767-ACD6-6C5F2C39BA85}">
      <dgm:prSet/>
      <dgm:spPr/>
      <dgm:t>
        <a:bodyPr/>
        <a:lstStyle/>
        <a:p>
          <a:endParaRPr lang="en-US"/>
        </a:p>
      </dgm:t>
    </dgm:pt>
    <dgm:pt modelId="{6055D5BD-ADDF-409D-9855-625CDF7F9FE3}">
      <dgm:prSet phldrT="[Text]" phldr="1"/>
      <dgm:spPr/>
      <dgm:t>
        <a:bodyPr/>
        <a:lstStyle/>
        <a:p>
          <a:endParaRPr lang="en-US"/>
        </a:p>
      </dgm:t>
    </dgm:pt>
    <dgm:pt modelId="{70205FDF-E611-46A3-B5CF-D78CA2243205}" type="parTrans" cxnId="{67B64667-C65B-4BE9-9C5C-9EE61B449C90}">
      <dgm:prSet/>
      <dgm:spPr/>
      <dgm:t>
        <a:bodyPr/>
        <a:lstStyle/>
        <a:p>
          <a:endParaRPr lang="en-US"/>
        </a:p>
      </dgm:t>
    </dgm:pt>
    <dgm:pt modelId="{09C077F7-2D3C-4C62-9106-B324518973A1}" type="sibTrans" cxnId="{67B64667-C65B-4BE9-9C5C-9EE61B449C90}">
      <dgm:prSet/>
      <dgm:spPr/>
      <dgm:t>
        <a:bodyPr/>
        <a:lstStyle/>
        <a:p>
          <a:endParaRPr lang="en-US"/>
        </a:p>
      </dgm:t>
    </dgm:pt>
    <dgm:pt modelId="{925BBD62-4EC4-4B5A-9CF6-9F1D6D44F163}">
      <dgm:prSet phldrT="[Text]" phldr="1"/>
      <dgm:spPr/>
      <dgm:t>
        <a:bodyPr/>
        <a:lstStyle/>
        <a:p>
          <a:endParaRPr lang="en-US"/>
        </a:p>
      </dgm:t>
    </dgm:pt>
    <dgm:pt modelId="{A21FA739-16DB-460F-A034-F7AF72F2AF7C}" type="parTrans" cxnId="{F8E6A70D-3E52-4AC5-BE06-5406BE484943}">
      <dgm:prSet/>
      <dgm:spPr/>
      <dgm:t>
        <a:bodyPr/>
        <a:lstStyle/>
        <a:p>
          <a:endParaRPr lang="en-US"/>
        </a:p>
      </dgm:t>
    </dgm:pt>
    <dgm:pt modelId="{0C938BE3-73D1-4155-9C18-584814935D01}" type="sibTrans" cxnId="{F8E6A70D-3E52-4AC5-BE06-5406BE484943}">
      <dgm:prSet/>
      <dgm:spPr/>
      <dgm:t>
        <a:bodyPr/>
        <a:lstStyle/>
        <a:p>
          <a:endParaRPr lang="en-US"/>
        </a:p>
      </dgm:t>
    </dgm:pt>
    <dgm:pt modelId="{3349C0E8-6BEE-45D4-98CC-EFE56019B217}" type="pres">
      <dgm:prSet presAssocID="{1A561721-7C2C-4A79-B878-44F3018FFCAA}" presName="Name0" presStyleCnt="0">
        <dgm:presLayoutVars>
          <dgm:dir/>
          <dgm:animLvl val="lvl"/>
          <dgm:resizeHandles val="exact"/>
        </dgm:presLayoutVars>
      </dgm:prSet>
      <dgm:spPr/>
    </dgm:pt>
    <dgm:pt modelId="{51CF1083-92AF-4E0D-B1E0-0B8DF8FB61E4}" type="pres">
      <dgm:prSet presAssocID="{5FD8D9F0-5EA9-416A-BC6F-371703DCB2BB}" presName="linNode" presStyleCnt="0"/>
      <dgm:spPr/>
    </dgm:pt>
    <dgm:pt modelId="{7965C820-9C98-4906-A6FB-49503750E358}" type="pres">
      <dgm:prSet presAssocID="{5FD8D9F0-5EA9-416A-BC6F-371703DCB2BB}" presName="parentText" presStyleLbl="node1" presStyleIdx="0" presStyleCnt="2">
        <dgm:presLayoutVars>
          <dgm:chMax val="1"/>
          <dgm:bulletEnabled val="1"/>
        </dgm:presLayoutVars>
      </dgm:prSet>
      <dgm:spPr/>
    </dgm:pt>
    <dgm:pt modelId="{DBDE74F7-5078-407B-9EA3-2E0B74D2EC4E}" type="pres">
      <dgm:prSet presAssocID="{5FD8D9F0-5EA9-416A-BC6F-371703DCB2BB}" presName="descendantText" presStyleLbl="alignAccFollowNode1" presStyleIdx="0" presStyleCnt="2">
        <dgm:presLayoutVars>
          <dgm:bulletEnabled val="1"/>
        </dgm:presLayoutVars>
      </dgm:prSet>
      <dgm:spPr/>
    </dgm:pt>
    <dgm:pt modelId="{8F45CDAB-A328-4CEE-872C-593BFA4EF98A}" type="pres">
      <dgm:prSet presAssocID="{74C54E56-029E-4673-90E3-F18B56E5C717}" presName="sp" presStyleCnt="0"/>
      <dgm:spPr/>
    </dgm:pt>
    <dgm:pt modelId="{F594C48E-4CC6-4C33-A98C-2BD40404145A}" type="pres">
      <dgm:prSet presAssocID="{89F160A5-385F-435B-993D-624E928494AA}" presName="linNode" presStyleCnt="0"/>
      <dgm:spPr/>
    </dgm:pt>
    <dgm:pt modelId="{22F40BCD-7619-40A5-9219-FBE118602349}" type="pres">
      <dgm:prSet presAssocID="{89F160A5-385F-435B-993D-624E928494AA}" presName="parentText" presStyleLbl="node1" presStyleIdx="1" presStyleCnt="2" custScaleX="92607">
        <dgm:presLayoutVars>
          <dgm:chMax val="1"/>
          <dgm:bulletEnabled val="1"/>
        </dgm:presLayoutVars>
      </dgm:prSet>
      <dgm:spPr/>
    </dgm:pt>
    <dgm:pt modelId="{7ADAC373-5A13-4B25-A9B6-1C9418E0F1B6}" type="pres">
      <dgm:prSet presAssocID="{89F160A5-385F-435B-993D-624E928494AA}" presName="descendantText" presStyleLbl="alignAccFollowNode1" presStyleIdx="1" presStyleCnt="2">
        <dgm:presLayoutVars>
          <dgm:bulletEnabled val="1"/>
        </dgm:presLayoutVars>
      </dgm:prSet>
      <dgm:spPr/>
    </dgm:pt>
  </dgm:ptLst>
  <dgm:cxnLst>
    <dgm:cxn modelId="{F8E6A70D-3E52-4AC5-BE06-5406BE484943}" srcId="{89F160A5-385F-435B-993D-624E928494AA}" destId="{925BBD62-4EC4-4B5A-9CF6-9F1D6D44F163}" srcOrd="1" destOrd="0" parTransId="{A21FA739-16DB-460F-A034-F7AF72F2AF7C}" sibTransId="{0C938BE3-73D1-4155-9C18-584814935D01}"/>
    <dgm:cxn modelId="{67B64667-C65B-4BE9-9C5C-9EE61B449C90}" srcId="{89F160A5-385F-435B-993D-624E928494AA}" destId="{6055D5BD-ADDF-409D-9855-625CDF7F9FE3}" srcOrd="0" destOrd="0" parTransId="{70205FDF-E611-46A3-B5CF-D78CA2243205}" sibTransId="{09C077F7-2D3C-4C62-9106-B324518973A1}"/>
    <dgm:cxn modelId="{1C10CB74-D2B6-4E37-9916-CD6EDB9AB9DF}" type="presOf" srcId="{6055D5BD-ADDF-409D-9855-625CDF7F9FE3}" destId="{7ADAC373-5A13-4B25-A9B6-1C9418E0F1B6}" srcOrd="0" destOrd="0" presId="urn:microsoft.com/office/officeart/2005/8/layout/vList5"/>
    <dgm:cxn modelId="{EF18AD77-0A9D-42FE-BDD0-4243F38077E3}" type="presOf" srcId="{925BBD62-4EC4-4B5A-9CF6-9F1D6D44F163}" destId="{7ADAC373-5A13-4B25-A9B6-1C9418E0F1B6}" srcOrd="0" destOrd="1" presId="urn:microsoft.com/office/officeart/2005/8/layout/vList5"/>
    <dgm:cxn modelId="{B1AD958D-312C-4C81-BF7A-57725718AB23}" srcId="{5FD8D9F0-5EA9-416A-BC6F-371703DCB2BB}" destId="{7D8DE8F9-4037-42E2-ABA2-A8CF78EDF0C0}" srcOrd="0" destOrd="0" parTransId="{C00BA478-F7EF-4ABA-92DA-E21119F821FF}" sibTransId="{C4969F15-0CB7-4674-8729-4D79E41EFDA7}"/>
    <dgm:cxn modelId="{E35A6B92-CA8B-4C17-84CB-E7925A14E83B}" type="presOf" srcId="{1A561721-7C2C-4A79-B878-44F3018FFCAA}" destId="{3349C0E8-6BEE-45D4-98CC-EFE56019B217}" srcOrd="0" destOrd="0" presId="urn:microsoft.com/office/officeart/2005/8/layout/vList5"/>
    <dgm:cxn modelId="{D66810A5-B7AA-4EB9-8B01-6BBCC3A969E4}" srcId="{1A561721-7C2C-4A79-B878-44F3018FFCAA}" destId="{5FD8D9F0-5EA9-416A-BC6F-371703DCB2BB}" srcOrd="0" destOrd="0" parTransId="{F04CC161-7796-4590-A4F7-0554A7980E00}" sibTransId="{74C54E56-029E-4673-90E3-F18B56E5C717}"/>
    <dgm:cxn modelId="{A7D09CA9-093A-4767-ACD6-6C5F2C39BA85}" srcId="{1A561721-7C2C-4A79-B878-44F3018FFCAA}" destId="{89F160A5-385F-435B-993D-624E928494AA}" srcOrd="1" destOrd="0" parTransId="{4257D6F5-1CDE-4CE7-BA71-59923A62EB27}" sibTransId="{6D7B85EA-B731-4C65-8788-8E583B5A7C57}"/>
    <dgm:cxn modelId="{3BD83EC1-6095-4A9B-B7CB-48513911C3FF}" srcId="{5FD8D9F0-5EA9-416A-BC6F-371703DCB2BB}" destId="{7B5E9A1F-117F-4191-BC8F-A7005E62DE23}" srcOrd="1" destOrd="0" parTransId="{26A3B9F1-3BFE-42E9-BB1B-C5F1334B3B0C}" sibTransId="{52E22CBE-ADCE-4C91-8482-35BE96262B4F}"/>
    <dgm:cxn modelId="{090C5BC5-ECD8-4966-97F4-DF44DFBD0966}" type="presOf" srcId="{7B5E9A1F-117F-4191-BC8F-A7005E62DE23}" destId="{DBDE74F7-5078-407B-9EA3-2E0B74D2EC4E}" srcOrd="0" destOrd="1" presId="urn:microsoft.com/office/officeart/2005/8/layout/vList5"/>
    <dgm:cxn modelId="{AE3D09E9-E75B-40C3-A500-6864AC845989}" type="presOf" srcId="{89F160A5-385F-435B-993D-624E928494AA}" destId="{22F40BCD-7619-40A5-9219-FBE118602349}" srcOrd="0" destOrd="0" presId="urn:microsoft.com/office/officeart/2005/8/layout/vList5"/>
    <dgm:cxn modelId="{68BFE0ED-4305-445E-8312-4CA9BB17FCDA}" type="presOf" srcId="{7D8DE8F9-4037-42E2-ABA2-A8CF78EDF0C0}" destId="{DBDE74F7-5078-407B-9EA3-2E0B74D2EC4E}" srcOrd="0" destOrd="0" presId="urn:microsoft.com/office/officeart/2005/8/layout/vList5"/>
    <dgm:cxn modelId="{768CE6EF-9175-47EB-9A64-EC512E263E1F}" type="presOf" srcId="{5FD8D9F0-5EA9-416A-BC6F-371703DCB2BB}" destId="{7965C820-9C98-4906-A6FB-49503750E358}" srcOrd="0" destOrd="0" presId="urn:microsoft.com/office/officeart/2005/8/layout/vList5"/>
    <dgm:cxn modelId="{8CC0D2D6-B21B-42D3-9E37-7E4C0F516A52}" type="presParOf" srcId="{3349C0E8-6BEE-45D4-98CC-EFE56019B217}" destId="{51CF1083-92AF-4E0D-B1E0-0B8DF8FB61E4}" srcOrd="0" destOrd="0" presId="urn:microsoft.com/office/officeart/2005/8/layout/vList5"/>
    <dgm:cxn modelId="{677BA229-3FBC-495E-8340-59495AA08273}" type="presParOf" srcId="{51CF1083-92AF-4E0D-B1E0-0B8DF8FB61E4}" destId="{7965C820-9C98-4906-A6FB-49503750E358}" srcOrd="0" destOrd="0" presId="urn:microsoft.com/office/officeart/2005/8/layout/vList5"/>
    <dgm:cxn modelId="{CA5844AE-FF84-410A-96FC-F10D6735DD30}" type="presParOf" srcId="{51CF1083-92AF-4E0D-B1E0-0B8DF8FB61E4}" destId="{DBDE74F7-5078-407B-9EA3-2E0B74D2EC4E}" srcOrd="1" destOrd="0" presId="urn:microsoft.com/office/officeart/2005/8/layout/vList5"/>
    <dgm:cxn modelId="{E8A461FA-D90E-4AB1-ADD0-291E6EF7829F}" type="presParOf" srcId="{3349C0E8-6BEE-45D4-98CC-EFE56019B217}" destId="{8F45CDAB-A328-4CEE-872C-593BFA4EF98A}" srcOrd="1" destOrd="0" presId="urn:microsoft.com/office/officeart/2005/8/layout/vList5"/>
    <dgm:cxn modelId="{DB09595E-E57F-4867-85BC-6B9DD33E9476}" type="presParOf" srcId="{3349C0E8-6BEE-45D4-98CC-EFE56019B217}" destId="{F594C48E-4CC6-4C33-A98C-2BD40404145A}" srcOrd="2" destOrd="0" presId="urn:microsoft.com/office/officeart/2005/8/layout/vList5"/>
    <dgm:cxn modelId="{9BA840CE-E6B6-4E35-8A2F-E79AA72C0295}" type="presParOf" srcId="{F594C48E-4CC6-4C33-A98C-2BD40404145A}" destId="{22F40BCD-7619-40A5-9219-FBE118602349}" srcOrd="0" destOrd="0" presId="urn:microsoft.com/office/officeart/2005/8/layout/vList5"/>
    <dgm:cxn modelId="{88BEC4D9-8A7E-4DCE-8A4F-7DCBFD2AC20F}" type="presParOf" srcId="{F594C48E-4CC6-4C33-A98C-2BD40404145A}" destId="{7ADAC373-5A13-4B25-A9B6-1C9418E0F1B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rgbClr val="F3CF45">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a:solidFill>
                <a:sysClr val="windowText" lastClr="000000">
                  <a:hueOff val="0"/>
                  <a:satOff val="0"/>
                  <a:lumOff val="0"/>
                  <a:alphaOff val="0"/>
                </a:sysClr>
              </a:solidFill>
              <a:latin typeface="Avenir Next LT Pro"/>
              <a:ea typeface="+mn-ea"/>
              <a:cs typeface="+mn-cs"/>
            </a:rPr>
            <a:t>Fall 2021</a:t>
          </a:r>
        </a:p>
        <a:p>
          <a:pPr marL="0" lvl="0" indent="0" algn="l" defTabSz="488950">
            <a:lnSpc>
              <a:spcPct val="90000"/>
            </a:lnSpc>
            <a:spcBef>
              <a:spcPct val="0"/>
            </a:spcBef>
            <a:spcAft>
              <a:spcPct val="35000"/>
            </a:spcAft>
            <a:buNone/>
          </a:pPr>
          <a:r>
            <a:rPr lang="en-US" sz="1100" b="0" i="0" u="none" kern="1200" dirty="0">
              <a:solidFill>
                <a:sysClr val="windowText" lastClr="000000">
                  <a:hueOff val="0"/>
                  <a:satOff val="0"/>
                  <a:lumOff val="0"/>
                  <a:alphaOff val="0"/>
                </a:sysClr>
              </a:solidFill>
              <a:latin typeface="Avenir Next LT Pro"/>
              <a:ea typeface="+mn-ea"/>
              <a:cs typeface="+mn-cs"/>
            </a:rPr>
            <a:t>GO Team Developed 2021-2025 Strategic Plan</a:t>
          </a:r>
          <a:endParaRPr lang="en-US" sz="1100" kern="1200" dirty="0">
            <a:solidFill>
              <a:sysClr val="windowText" lastClr="000000">
                <a:hueOff val="0"/>
                <a:satOff val="0"/>
                <a:lumOff val="0"/>
                <a:alphaOff val="0"/>
              </a:sysClr>
            </a:solidFill>
            <a:latin typeface="Avenir Next LT Pro"/>
            <a:ea typeface="+mn-ea"/>
            <a:cs typeface="+mn-cs"/>
          </a:endParaRPr>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rgbClr val="F3CF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solidFill>
                <a:sysClr val="window" lastClr="FFFFFF"/>
              </a:solidFill>
              <a:latin typeface="Avenir Next LT Pro"/>
              <a:ea typeface="+mn-ea"/>
              <a:cs typeface="+mn-cs"/>
            </a:rPr>
            <a:t>1</a:t>
          </a:r>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rgbClr val="A92A91">
            <a:hueOff val="0"/>
            <a:satOff val="0"/>
            <a:lumOff val="0"/>
            <a:alphaOff val="0"/>
          </a:srgbClr>
        </a:solidFill>
        <a:ln w="12700" cap="flat" cmpd="sng" algn="ctr">
          <a:solidFill>
            <a:srgbClr val="F3CF4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rgbClr val="D47B22">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solidFill>
                <a:sysClr val="windowText" lastClr="000000">
                  <a:hueOff val="0"/>
                  <a:satOff val="0"/>
                  <a:lumOff val="0"/>
                  <a:alphaOff val="0"/>
                </a:sysClr>
              </a:solidFill>
              <a:latin typeface="Avenir Next LT Pro"/>
              <a:ea typeface="+mn-ea"/>
              <a:cs typeface="+mn-cs"/>
            </a:rPr>
            <a:t>Summer 2024</a:t>
          </a:r>
        </a:p>
        <a:p>
          <a:pPr marL="0" lvl="0" indent="0" algn="l"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Avenir Next LT Pro"/>
              <a:ea typeface="+mn-ea"/>
              <a:cs typeface="+mn-cs"/>
            </a:rPr>
            <a:t>School Leadership completed Needs Assessment and defined overarching needs </a:t>
          </a:r>
          <a:r>
            <a:rPr lang="en-US" sz="1100" kern="1200">
              <a:solidFill>
                <a:sysClr val="windowText" lastClr="000000">
                  <a:hueOff val="0"/>
                  <a:satOff val="0"/>
                  <a:lumOff val="0"/>
                  <a:alphaOff val="0"/>
                </a:sysClr>
              </a:solidFill>
              <a:latin typeface="Avenir Next LT Pro"/>
              <a:ea typeface="+mn-ea"/>
              <a:cs typeface="+mn-cs"/>
            </a:rPr>
            <a:t>for SY24-25</a:t>
          </a:r>
          <a:endParaRPr lang="en-US" sz="1100" kern="1200" dirty="0">
            <a:solidFill>
              <a:sysClr val="windowText" lastClr="000000">
                <a:hueOff val="0"/>
                <a:satOff val="0"/>
                <a:lumOff val="0"/>
                <a:alphaOff val="0"/>
              </a:sysClr>
            </a:solidFill>
            <a:latin typeface="Avenir Next LT Pro"/>
            <a:ea typeface="+mn-ea"/>
            <a:cs typeface="+mn-cs"/>
          </a:endParaRPr>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rgbClr val="D47B2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solidFill>
                <a:sysClr val="window" lastClr="FFFFFF"/>
              </a:solidFill>
              <a:latin typeface="Avenir Next LT Pro"/>
              <a:ea typeface="+mn-ea"/>
              <a:cs typeface="+mn-cs"/>
            </a:rPr>
            <a:t>2</a:t>
          </a:r>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rgbClr val="A92A91">
            <a:hueOff val="0"/>
            <a:satOff val="0"/>
            <a:lumOff val="0"/>
            <a:alphaOff val="0"/>
          </a:srgbClr>
        </a:solidFill>
        <a:ln w="12700" cap="flat" cmpd="sng" algn="ctr">
          <a:solidFill>
            <a:srgbClr val="D47B2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rgbClr val="0083A9">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solidFill>
                <a:sysClr val="windowText" lastClr="000000">
                  <a:hueOff val="0"/>
                  <a:satOff val="0"/>
                  <a:lumOff val="0"/>
                  <a:alphaOff val="0"/>
                </a:sysClr>
              </a:solidFill>
              <a:latin typeface="Avenir Next LT Pro"/>
              <a:ea typeface="+mn-ea"/>
              <a:cs typeface="+mn-cs"/>
            </a:rPr>
            <a:t>August 2024</a:t>
          </a:r>
        </a:p>
        <a:p>
          <a:pPr marL="0" lvl="0" indent="0" algn="l" defTabSz="488950">
            <a:lnSpc>
              <a:spcPct val="90000"/>
            </a:lnSpc>
            <a:spcBef>
              <a:spcPct val="0"/>
            </a:spcBef>
            <a:spcAft>
              <a:spcPct val="35000"/>
            </a:spcAft>
            <a:buNone/>
          </a:pPr>
          <a:r>
            <a:rPr lang="en-US" sz="1100" b="0" u="none" kern="1200" dirty="0">
              <a:solidFill>
                <a:sysClr val="windowText" lastClr="000000">
                  <a:hueOff val="0"/>
                  <a:satOff val="0"/>
                  <a:lumOff val="0"/>
                  <a:alphaOff val="0"/>
                </a:sysClr>
              </a:solidFill>
              <a:latin typeface="Avenir Next LT Pro"/>
              <a:ea typeface="+mn-ea"/>
              <a:cs typeface="+mn-cs"/>
            </a:rPr>
            <a:t>School Leadership completed 2024-2025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rgbClr val="0083A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solidFill>
                <a:sysClr val="window" lastClr="FFFFFF"/>
              </a:solidFill>
              <a:latin typeface="Avenir Next LT Pro"/>
              <a:ea typeface="+mn-ea"/>
              <a:cs typeface="+mn-cs"/>
            </a:rPr>
            <a:t>3</a:t>
          </a:r>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rgbClr val="0083A9"/>
        </a:solidFill>
        <a:ln w="12700" cap="flat" cmpd="sng" algn="ctr">
          <a:solidFill>
            <a:srgbClr val="0083A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rgbClr val="A92A91">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solidFill>
                <a:sysClr val="windowText" lastClr="000000">
                  <a:hueOff val="0"/>
                  <a:satOff val="0"/>
                  <a:lumOff val="0"/>
                  <a:alphaOff val="0"/>
                </a:sysClr>
              </a:solidFill>
              <a:latin typeface="Avenir Next LT Pro"/>
              <a:ea typeface="+mn-ea"/>
              <a:cs typeface="+mn-cs"/>
            </a:rPr>
            <a:t>Sept. – Dec. 2024</a:t>
          </a:r>
        </a:p>
        <a:p>
          <a:pPr marL="0" lvl="0" indent="0" algn="l" defTabSz="488950">
            <a:lnSpc>
              <a:spcPct val="90000"/>
            </a:lnSpc>
            <a:spcBef>
              <a:spcPct val="0"/>
            </a:spcBef>
            <a:spcAft>
              <a:spcPct val="35000"/>
            </a:spcAft>
            <a:buNone/>
          </a:pPr>
          <a:r>
            <a:rPr lang="en-US" sz="1100" b="0" u="none" kern="1200" dirty="0">
              <a:solidFill>
                <a:sysClr val="windowText" lastClr="000000">
                  <a:hueOff val="0"/>
                  <a:satOff val="0"/>
                  <a:lumOff val="0"/>
                  <a:alphaOff val="0"/>
                </a:sysClr>
              </a:solidFill>
              <a:latin typeface="Avenir Next LT Pro"/>
              <a:ea typeface="+mn-ea"/>
              <a:cs typeface="+mn-cs"/>
            </a:rPr>
            <a:t>Utilizing current data, the </a:t>
          </a:r>
          <a:r>
            <a:rPr lang="en-US" sz="1100" b="1" u="none" kern="1200" dirty="0">
              <a:solidFill>
                <a:sysClr val="windowText" lastClr="000000">
                  <a:hueOff val="0"/>
                  <a:satOff val="0"/>
                  <a:lumOff val="0"/>
                  <a:alphaOff val="0"/>
                </a:sysClr>
              </a:solidFill>
              <a:latin typeface="Avenir Next LT Pro"/>
              <a:ea typeface="+mn-ea"/>
              <a:cs typeface="+mn-cs"/>
            </a:rPr>
            <a:t>GO Team </a:t>
          </a:r>
          <a:r>
            <a:rPr lang="en-US" sz="1100" b="0" u="none" kern="1200" dirty="0">
              <a:solidFill>
                <a:sysClr val="windowText" lastClr="000000">
                  <a:hueOff val="0"/>
                  <a:satOff val="0"/>
                  <a:lumOff val="0"/>
                  <a:alphaOff val="0"/>
                </a:sysClr>
              </a:solidFill>
              <a:latin typeface="Avenir Next LT Pro"/>
              <a:ea typeface="+mn-ea"/>
              <a:cs typeface="+mn-cs"/>
            </a:rPr>
            <a:t>will review &amp; possibly update the school strategic priorities and plan </a:t>
          </a:r>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rgbClr val="A92A9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solidFill>
                <a:sysClr val="window" lastClr="FFFFFF"/>
              </a:solidFill>
              <a:latin typeface="Avenir Next LT Pro"/>
              <a:ea typeface="+mn-ea"/>
              <a:cs typeface="+mn-cs"/>
            </a:rPr>
            <a:t>4</a:t>
          </a:r>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rgbClr val="0083A9">
            <a:hueOff val="0"/>
            <a:satOff val="0"/>
            <a:lumOff val="0"/>
            <a:alphaOff val="0"/>
          </a:srgbClr>
        </a:solidFill>
        <a:ln w="12700" cap="flat" cmpd="sng" algn="ctr">
          <a:solidFill>
            <a:srgbClr val="A92A9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rgbClr val="159839">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solidFill>
                <a:sysClr val="windowText" lastClr="000000">
                  <a:hueOff val="0"/>
                  <a:satOff val="0"/>
                  <a:lumOff val="0"/>
                  <a:alphaOff val="0"/>
                </a:sysClr>
              </a:solidFill>
              <a:latin typeface="Avenir Next LT Pro"/>
              <a:ea typeface="+mn-ea"/>
              <a:cs typeface="+mn-cs"/>
            </a:rPr>
            <a:t>Before Winter Break</a:t>
          </a:r>
        </a:p>
        <a:p>
          <a:pPr marL="0" lvl="0" indent="0" algn="l" defTabSz="488950">
            <a:lnSpc>
              <a:spcPct val="90000"/>
            </a:lnSpc>
            <a:spcBef>
              <a:spcPct val="0"/>
            </a:spcBef>
            <a:spcAft>
              <a:spcPct val="35000"/>
            </a:spcAft>
            <a:buNone/>
          </a:pPr>
          <a:r>
            <a:rPr lang="en-US" sz="1100" b="1" kern="1200" dirty="0">
              <a:solidFill>
                <a:sysClr val="windowText" lastClr="000000">
                  <a:hueOff val="0"/>
                  <a:satOff val="0"/>
                  <a:lumOff val="0"/>
                  <a:alphaOff val="0"/>
                </a:sysClr>
              </a:solidFill>
              <a:latin typeface="Avenir Next LT Pro"/>
              <a:ea typeface="+mn-ea"/>
              <a:cs typeface="+mn-cs"/>
            </a:rPr>
            <a:t>GO Team </a:t>
          </a:r>
          <a:r>
            <a:rPr lang="en-US" sz="1100" kern="1200" dirty="0">
              <a:solidFill>
                <a:sysClr val="windowText" lastClr="000000">
                  <a:hueOff val="0"/>
                  <a:satOff val="0"/>
                  <a:lumOff val="0"/>
                  <a:alphaOff val="0"/>
                </a:sysClr>
              </a:solidFill>
              <a:latin typeface="Avenir Next LT Pro"/>
              <a:ea typeface="+mn-ea"/>
              <a:cs typeface="+mn-cs"/>
            </a:rPr>
            <a:t>will take action (vote) on the school’s strategic plan and vote on the ranked strategic plan priorities for SY25-26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rgbClr val="15983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solidFill>
                <a:sysClr val="window" lastClr="FFFFFF"/>
              </a:solidFill>
              <a:latin typeface="Avenir Next LT Pro"/>
              <a:ea typeface="+mn-ea"/>
              <a:cs typeface="+mn-cs"/>
            </a:rPr>
            <a:t>5</a:t>
          </a:r>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rgbClr val="159839">
            <a:hueOff val="0"/>
            <a:satOff val="0"/>
            <a:lumOff val="0"/>
            <a:alphaOff val="0"/>
          </a:srgbClr>
        </a:solidFill>
        <a:ln w="12700" cap="flat" cmpd="sng" algn="ctr">
          <a:solidFill>
            <a:srgbClr val="15983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E74F7-5078-407B-9EA3-2E0B74D2EC4E}">
      <dsp:nvSpPr>
        <dsp:cNvPr id="0" name=""/>
        <dsp:cNvSpPr/>
      </dsp:nvSpPr>
      <dsp:spPr>
        <a:xfrm rot="5400000">
          <a:off x="5985403" y="-2101814"/>
          <a:ext cx="1834174" cy="649646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93345" rIns="186690" bIns="93345" numCol="1" spcCol="1270" anchor="ctr" anchorCtr="0">
          <a:noAutofit/>
        </a:bodyPr>
        <a:lstStyle/>
        <a:p>
          <a:pPr marL="285750" lvl="1" indent="-285750" algn="l" defTabSz="2178050">
            <a:lnSpc>
              <a:spcPct val="90000"/>
            </a:lnSpc>
            <a:spcBef>
              <a:spcPct val="0"/>
            </a:spcBef>
            <a:spcAft>
              <a:spcPct val="15000"/>
            </a:spcAft>
            <a:buChar char="•"/>
          </a:pPr>
          <a:endParaRPr lang="en-US" sz="4900" kern="1200"/>
        </a:p>
        <a:p>
          <a:pPr marL="285750" lvl="1" indent="-285750" algn="l" defTabSz="2178050">
            <a:lnSpc>
              <a:spcPct val="90000"/>
            </a:lnSpc>
            <a:spcBef>
              <a:spcPct val="0"/>
            </a:spcBef>
            <a:spcAft>
              <a:spcPct val="15000"/>
            </a:spcAft>
            <a:buChar char="•"/>
          </a:pPr>
          <a:endParaRPr lang="en-US" sz="4900" kern="1200"/>
        </a:p>
      </dsp:txBody>
      <dsp:txXfrm rot="-5400000">
        <a:off x="3654260" y="318866"/>
        <a:ext cx="6406925" cy="1655100"/>
      </dsp:txXfrm>
    </dsp:sp>
    <dsp:sp modelId="{7965C820-9C98-4906-A6FB-49503750E358}">
      <dsp:nvSpPr>
        <dsp:cNvPr id="0" name=""/>
        <dsp:cNvSpPr/>
      </dsp:nvSpPr>
      <dsp:spPr>
        <a:xfrm>
          <a:off x="0" y="57"/>
          <a:ext cx="3654259" cy="22927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What progress has been made towards the priorities identified in our Strategic Plan? What evidence/data do we have?</a:t>
          </a:r>
        </a:p>
      </dsp:txBody>
      <dsp:txXfrm>
        <a:off x="111921" y="111978"/>
        <a:ext cx="3430417" cy="2068876"/>
      </dsp:txXfrm>
    </dsp:sp>
    <dsp:sp modelId="{7ADAC373-5A13-4B25-A9B6-1C9418E0F1B6}">
      <dsp:nvSpPr>
        <dsp:cNvPr id="0" name=""/>
        <dsp:cNvSpPr/>
      </dsp:nvSpPr>
      <dsp:spPr>
        <a:xfrm rot="5400000">
          <a:off x="5715244" y="305539"/>
          <a:ext cx="1834174" cy="6496462"/>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93345" rIns="186690" bIns="93345" numCol="1" spcCol="1270" anchor="ctr" anchorCtr="0">
          <a:noAutofit/>
        </a:bodyPr>
        <a:lstStyle/>
        <a:p>
          <a:pPr marL="285750" lvl="1" indent="-285750" algn="l" defTabSz="2178050">
            <a:lnSpc>
              <a:spcPct val="90000"/>
            </a:lnSpc>
            <a:spcBef>
              <a:spcPct val="0"/>
            </a:spcBef>
            <a:spcAft>
              <a:spcPct val="15000"/>
            </a:spcAft>
            <a:buChar char="•"/>
          </a:pPr>
          <a:endParaRPr lang="en-US" sz="4900" kern="1200"/>
        </a:p>
        <a:p>
          <a:pPr marL="285750" lvl="1" indent="-285750" algn="l" defTabSz="2178050">
            <a:lnSpc>
              <a:spcPct val="90000"/>
            </a:lnSpc>
            <a:spcBef>
              <a:spcPct val="0"/>
            </a:spcBef>
            <a:spcAft>
              <a:spcPct val="15000"/>
            </a:spcAft>
            <a:buChar char="•"/>
          </a:pPr>
          <a:endParaRPr lang="en-US" sz="4900" kern="1200"/>
        </a:p>
      </dsp:txBody>
      <dsp:txXfrm rot="-5400000">
        <a:off x="3384101" y="2726220"/>
        <a:ext cx="6406925" cy="1655100"/>
      </dsp:txXfrm>
    </dsp:sp>
    <dsp:sp modelId="{22F40BCD-7619-40A5-9219-FBE118602349}">
      <dsp:nvSpPr>
        <dsp:cNvPr id="0" name=""/>
        <dsp:cNvSpPr/>
      </dsp:nvSpPr>
      <dsp:spPr>
        <a:xfrm>
          <a:off x="0" y="2407411"/>
          <a:ext cx="3384100" cy="22927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Based upon available data, are there any other adjustments we need to make to the Strategic Plan?</a:t>
          </a:r>
        </a:p>
      </dsp:txBody>
      <dsp:txXfrm>
        <a:off x="111921" y="2519332"/>
        <a:ext cx="3160258" cy="206887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a:buSzPts val="1100"/>
            </a:pPr>
            <a:r>
              <a:rPr lang="en-US"/>
              <a:t>Notes for School CIP Teams: After completing</a:t>
            </a:r>
            <a:r>
              <a:rPr lang="en-US" baseline="0"/>
              <a:t>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lang="en-US"/>
          </a:p>
        </p:txBody>
      </p:sp>
      <p:sp>
        <p:nvSpPr>
          <p:cNvPr id="168" name="Google Shape;168;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9DE441CB-A6EC-3A97-35DA-25B79F2B7EE0}"/>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BBF1E716-0CEC-748D-0F08-6C1FFAE3F0AF}"/>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a:buSzPts val="1100"/>
            </a:pPr>
            <a:r>
              <a:rPr lang="en-US"/>
              <a:t>Notes for School CIP Teams: After completing</a:t>
            </a:r>
            <a:r>
              <a:rPr lang="en-US" baseline="0"/>
              <a:t>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lang="en-US"/>
          </a:p>
        </p:txBody>
      </p:sp>
      <p:sp>
        <p:nvSpPr>
          <p:cNvPr id="168" name="Google Shape;168;p4:notes">
            <a:extLst>
              <a:ext uri="{FF2B5EF4-FFF2-40B4-BE49-F238E27FC236}">
                <a16:creationId xmlns:a16="http://schemas.microsoft.com/office/drawing/2014/main" id="{AD91AD2E-1FD5-CF43-C079-5E6EAF8A389A}"/>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632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0A4A8-2920-91C3-F5CF-8909814B2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9C045C-A71F-B821-3DA5-51A31A80648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ABB5FC8-E275-F4E9-95BE-5EF66359E5A4}"/>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18464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910B8-E903-387F-E515-E9334D061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74714-5DF4-7707-B0FC-4B30C8BD1B39}"/>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B1DBF50B-56B4-2F02-EA48-A89105E9C4AB}"/>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28006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4470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274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164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 id="2147483667" r:id="rId14"/>
    <p:sldLayoutId id="2147483668"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256032"/>
            <a:ext cx="7096933" cy="3253931"/>
          </a:xfrm>
        </p:spPr>
        <p:txBody>
          <a:bodyPr/>
          <a:lstStyle/>
          <a:p>
            <a:r>
              <a:rPr lang="en-US" sz="5400" dirty="0"/>
              <a:t>45 Day Check-in and Preparing for Budget Development</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806675"/>
          </a:xfrm>
        </p:spPr>
        <p:txBody>
          <a:bodyPr/>
          <a:lstStyle/>
          <a:p>
            <a:r>
              <a:rPr lang="en-US" dirty="0"/>
              <a:t>GO Team Business Meeting #3</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7E1A9-E44F-CF0A-D850-4C6B98A76E5E}"/>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D854B9B-316A-ABA5-60B5-86722C0B5ED4}"/>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10</a:t>
            </a:fld>
            <a:endParaRPr lang="en-US" dirty="0"/>
          </a:p>
        </p:txBody>
      </p:sp>
      <p:pic>
        <p:nvPicPr>
          <p:cNvPr id="3" name="Picture 2">
            <a:extLst>
              <a:ext uri="{FF2B5EF4-FFF2-40B4-BE49-F238E27FC236}">
                <a16:creationId xmlns:a16="http://schemas.microsoft.com/office/drawing/2014/main" id="{87BA3B4F-4DA3-254D-57E2-39FEA8974FBE}"/>
              </a:ext>
            </a:extLst>
          </p:cNvPr>
          <p:cNvPicPr>
            <a:picLocks noChangeAspect="1"/>
          </p:cNvPicPr>
          <p:nvPr/>
        </p:nvPicPr>
        <p:blipFill>
          <a:blip r:embed="rId2"/>
          <a:stretch>
            <a:fillRect/>
          </a:stretch>
        </p:blipFill>
        <p:spPr>
          <a:xfrm>
            <a:off x="437360" y="1680918"/>
            <a:ext cx="11317279" cy="3496163"/>
          </a:xfrm>
          <a:prstGeom prst="rect">
            <a:avLst/>
          </a:prstGeom>
        </p:spPr>
      </p:pic>
    </p:spTree>
    <p:extLst>
      <p:ext uri="{BB962C8B-B14F-4D97-AF65-F5344CB8AC3E}">
        <p14:creationId xmlns:p14="http://schemas.microsoft.com/office/powerpoint/2010/main" val="909452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488B2-0625-9B92-0187-764EEAF1705B}"/>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95FB57A-7A44-1BC4-1F91-2F4D3388B5E2}"/>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11</a:t>
            </a:fld>
            <a:endParaRPr lang="en-US" dirty="0"/>
          </a:p>
        </p:txBody>
      </p:sp>
      <p:pic>
        <p:nvPicPr>
          <p:cNvPr id="4" name="Picture 3">
            <a:extLst>
              <a:ext uri="{FF2B5EF4-FFF2-40B4-BE49-F238E27FC236}">
                <a16:creationId xmlns:a16="http://schemas.microsoft.com/office/drawing/2014/main" id="{2043D5E1-80B5-5C8D-BCCB-F6C70DA550F1}"/>
              </a:ext>
            </a:extLst>
          </p:cNvPr>
          <p:cNvPicPr>
            <a:picLocks noChangeAspect="1"/>
          </p:cNvPicPr>
          <p:nvPr/>
        </p:nvPicPr>
        <p:blipFill>
          <a:blip r:embed="rId2"/>
          <a:stretch>
            <a:fillRect/>
          </a:stretch>
        </p:blipFill>
        <p:spPr>
          <a:xfrm>
            <a:off x="437360" y="1690445"/>
            <a:ext cx="11317279" cy="3477110"/>
          </a:xfrm>
          <a:prstGeom prst="rect">
            <a:avLst/>
          </a:prstGeom>
        </p:spPr>
      </p:pic>
    </p:spTree>
    <p:extLst>
      <p:ext uri="{BB962C8B-B14F-4D97-AF65-F5344CB8AC3E}">
        <p14:creationId xmlns:p14="http://schemas.microsoft.com/office/powerpoint/2010/main" val="39389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928212" y="2235200"/>
            <a:ext cx="6245912" cy="2387600"/>
          </a:xfrm>
        </p:spPr>
        <p:txBody>
          <a:bodyPr anchor="ctr"/>
          <a:lstStyle/>
          <a:p>
            <a:r>
              <a:rPr lang="en-US" dirty="0"/>
              <a:t>Data Discussion</a:t>
            </a:r>
          </a:p>
        </p:txBody>
      </p:sp>
    </p:spTree>
    <p:extLst>
      <p:ext uri="{BB962C8B-B14F-4D97-AF65-F5344CB8AC3E}">
        <p14:creationId xmlns:p14="http://schemas.microsoft.com/office/powerpoint/2010/main" val="1275905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34AB01C-508F-1CD2-AE72-376C07D912DC}"/>
              </a:ext>
            </a:extLst>
          </p:cNvPr>
          <p:cNvSpPr txBox="1">
            <a:spLocks/>
          </p:cNvSpPr>
          <p:nvPr/>
        </p:nvSpPr>
        <p:spPr>
          <a:xfrm>
            <a:off x="1000760" y="-86360"/>
            <a:ext cx="11430000" cy="1325563"/>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l">
              <a:lnSpc>
                <a:spcPct val="90000"/>
              </a:lnSpc>
              <a:spcAft>
                <a:spcPts val="600"/>
              </a:spcAft>
            </a:pPr>
            <a:r>
              <a:rPr lang="en-US" b="1" kern="1200" cap="none" dirty="0">
                <a:solidFill>
                  <a:schemeClr val="accent3"/>
                </a:solidFill>
                <a:latin typeface="+mj-lt"/>
                <a:ea typeface="+mj-ea"/>
                <a:cs typeface="+mj-cs"/>
              </a:rPr>
              <a:t>MAP Take Rate – 66.9% (as of 12/10)</a:t>
            </a:r>
          </a:p>
        </p:txBody>
      </p:sp>
      <p:sp>
        <p:nvSpPr>
          <p:cNvPr id="8" name="Slide Number Placeholder 7" hidden="1">
            <a:extLst>
              <a:ext uri="{FF2B5EF4-FFF2-40B4-BE49-F238E27FC236}">
                <a16:creationId xmlns:a16="http://schemas.microsoft.com/office/drawing/2014/main" id="{AECF22D2-2B16-C40D-AA90-609B5CD08B3D}"/>
              </a:ext>
            </a:extLst>
          </p:cNvPr>
          <p:cNvSpPr>
            <a:spLocks noGrp="1"/>
          </p:cNvSpPr>
          <p:nvPr>
            <p:ph type="sldNum" sz="quarter" idx="4294967295"/>
          </p:nvPr>
        </p:nvSpPr>
        <p:spPr>
          <a:xfrm>
            <a:off x="10153276" y="6356350"/>
            <a:ext cx="1657723" cy="365125"/>
          </a:xfrm>
        </p:spPr>
        <p:txBody>
          <a:bodyPr/>
          <a:lstStyle/>
          <a:p>
            <a:pPr>
              <a:spcAft>
                <a:spcPts val="600"/>
              </a:spcAft>
            </a:pPr>
            <a:fld id="{48F63A3B-78C7-47BE-AE5E-E10140E04643}" type="slidenum">
              <a:rPr lang="en-US" smtClean="0"/>
              <a:pPr>
                <a:spcAft>
                  <a:spcPts val="600"/>
                </a:spcAft>
              </a:pPr>
              <a:t>13</a:t>
            </a:fld>
            <a:endParaRPr lang="en-US"/>
          </a:p>
        </p:txBody>
      </p:sp>
      <p:pic>
        <p:nvPicPr>
          <p:cNvPr id="5" name="Picture 4">
            <a:extLst>
              <a:ext uri="{FF2B5EF4-FFF2-40B4-BE49-F238E27FC236}">
                <a16:creationId xmlns:a16="http://schemas.microsoft.com/office/drawing/2014/main" id="{FF56120F-1DC1-DB27-9F8D-EBBCB12DF8F4}"/>
              </a:ext>
            </a:extLst>
          </p:cNvPr>
          <p:cNvPicPr>
            <a:picLocks noChangeAspect="1"/>
          </p:cNvPicPr>
          <p:nvPr/>
        </p:nvPicPr>
        <p:blipFill>
          <a:blip r:embed="rId2"/>
          <a:stretch>
            <a:fillRect/>
          </a:stretch>
        </p:blipFill>
        <p:spPr>
          <a:xfrm>
            <a:off x="1280160" y="1239203"/>
            <a:ext cx="8358609" cy="5186287"/>
          </a:xfrm>
          <a:prstGeom prst="rect">
            <a:avLst/>
          </a:prstGeom>
        </p:spPr>
      </p:pic>
    </p:spTree>
    <p:extLst>
      <p:ext uri="{BB962C8B-B14F-4D97-AF65-F5344CB8AC3E}">
        <p14:creationId xmlns:p14="http://schemas.microsoft.com/office/powerpoint/2010/main" val="358070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2793A-9FAB-1A51-4AFE-329C1AE44BF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E27B504-826D-8AEE-63BC-D8AC7B90F5CD}"/>
              </a:ext>
            </a:extLst>
          </p:cNvPr>
          <p:cNvSpPr txBox="1">
            <a:spLocks/>
          </p:cNvSpPr>
          <p:nvPr/>
        </p:nvSpPr>
        <p:spPr>
          <a:xfrm>
            <a:off x="1000760" y="101645"/>
            <a:ext cx="11430000" cy="1325563"/>
          </a:xfrm>
          <a:prstGeom prst="rect">
            <a:avLst/>
          </a:prstGeom>
        </p:spPr>
        <p:txBody>
          <a:bodyPr vert="horz" lIns="91440" tIns="45720" rIns="91440" bIns="45720" rtlCol="0" anchor="ctr">
            <a:normAutofit lnSpcReduction="10000"/>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l">
              <a:lnSpc>
                <a:spcPct val="90000"/>
              </a:lnSpc>
              <a:spcAft>
                <a:spcPts val="600"/>
              </a:spcAft>
            </a:pPr>
            <a:r>
              <a:rPr lang="en-US" b="1" kern="1200" cap="none" dirty="0">
                <a:solidFill>
                  <a:schemeClr val="accent3"/>
                </a:solidFill>
                <a:latin typeface="+mj-lt"/>
                <a:ea typeface="+mj-ea"/>
                <a:cs typeface="+mj-cs"/>
              </a:rPr>
              <a:t>Fall to Winter Growth Quintile</a:t>
            </a:r>
          </a:p>
          <a:p>
            <a:pPr algn="l">
              <a:lnSpc>
                <a:spcPct val="90000"/>
              </a:lnSpc>
              <a:spcAft>
                <a:spcPts val="600"/>
              </a:spcAft>
            </a:pPr>
            <a:r>
              <a:rPr lang="en-US" b="1" kern="1200" cap="none" dirty="0">
                <a:solidFill>
                  <a:schemeClr val="accent3"/>
                </a:solidFill>
                <a:latin typeface="+mj-lt"/>
                <a:ea typeface="+mj-ea"/>
                <a:cs typeface="+mj-cs"/>
              </a:rPr>
              <a:t>Reading (Grades KK-5) Avg+</a:t>
            </a:r>
          </a:p>
        </p:txBody>
      </p:sp>
      <p:sp>
        <p:nvSpPr>
          <p:cNvPr id="8" name="Slide Number Placeholder 7" hidden="1">
            <a:extLst>
              <a:ext uri="{FF2B5EF4-FFF2-40B4-BE49-F238E27FC236}">
                <a16:creationId xmlns:a16="http://schemas.microsoft.com/office/drawing/2014/main" id="{73E6B892-87C8-A798-4C0E-1B1052E37684}"/>
              </a:ext>
            </a:extLst>
          </p:cNvPr>
          <p:cNvSpPr>
            <a:spLocks noGrp="1"/>
          </p:cNvSpPr>
          <p:nvPr>
            <p:ph type="sldNum" sz="quarter" idx="4294967295"/>
          </p:nvPr>
        </p:nvSpPr>
        <p:spPr>
          <a:xfrm>
            <a:off x="10153276" y="6356350"/>
            <a:ext cx="1657723" cy="365125"/>
          </a:xfrm>
        </p:spPr>
        <p:txBody>
          <a:bodyPr/>
          <a:lstStyle/>
          <a:p>
            <a:pPr>
              <a:spcAft>
                <a:spcPts val="600"/>
              </a:spcAft>
            </a:pPr>
            <a:fld id="{48F63A3B-78C7-47BE-AE5E-E10140E04643}" type="slidenum">
              <a:rPr lang="en-US" smtClean="0"/>
              <a:pPr>
                <a:spcAft>
                  <a:spcPts val="600"/>
                </a:spcAft>
              </a:pPr>
              <a:t>14</a:t>
            </a:fld>
            <a:endParaRPr lang="en-US"/>
          </a:p>
        </p:txBody>
      </p:sp>
      <p:pic>
        <p:nvPicPr>
          <p:cNvPr id="3" name="Picture 2">
            <a:extLst>
              <a:ext uri="{FF2B5EF4-FFF2-40B4-BE49-F238E27FC236}">
                <a16:creationId xmlns:a16="http://schemas.microsoft.com/office/drawing/2014/main" id="{75EF1057-B226-B925-2153-6DAA1CE0DD94}"/>
              </a:ext>
            </a:extLst>
          </p:cNvPr>
          <p:cNvPicPr>
            <a:picLocks noChangeAspect="1"/>
          </p:cNvPicPr>
          <p:nvPr/>
        </p:nvPicPr>
        <p:blipFill>
          <a:blip r:embed="rId2"/>
          <a:stretch>
            <a:fillRect/>
          </a:stretch>
        </p:blipFill>
        <p:spPr>
          <a:xfrm>
            <a:off x="1000760" y="1340848"/>
            <a:ext cx="10405902" cy="5517152"/>
          </a:xfrm>
          <a:prstGeom prst="rect">
            <a:avLst/>
          </a:prstGeom>
        </p:spPr>
      </p:pic>
    </p:spTree>
    <p:extLst>
      <p:ext uri="{BB962C8B-B14F-4D97-AF65-F5344CB8AC3E}">
        <p14:creationId xmlns:p14="http://schemas.microsoft.com/office/powerpoint/2010/main" val="4292273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418E9-BD6A-505A-317A-98883FAF0FC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8847BB6-7A5F-639E-C090-D9C83158F03F}"/>
              </a:ext>
            </a:extLst>
          </p:cNvPr>
          <p:cNvSpPr txBox="1">
            <a:spLocks/>
          </p:cNvSpPr>
          <p:nvPr/>
        </p:nvSpPr>
        <p:spPr>
          <a:xfrm>
            <a:off x="1000760" y="101645"/>
            <a:ext cx="11430000" cy="1325563"/>
          </a:xfrm>
          <a:prstGeom prst="rect">
            <a:avLst/>
          </a:prstGeom>
        </p:spPr>
        <p:txBody>
          <a:bodyPr vert="horz" lIns="91440" tIns="45720" rIns="91440" bIns="45720" rtlCol="0" anchor="ctr">
            <a:normAutofit lnSpcReduction="10000"/>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l">
              <a:lnSpc>
                <a:spcPct val="90000"/>
              </a:lnSpc>
              <a:spcAft>
                <a:spcPts val="600"/>
              </a:spcAft>
            </a:pPr>
            <a:r>
              <a:rPr lang="en-US" b="1" kern="1200" cap="none" dirty="0">
                <a:solidFill>
                  <a:schemeClr val="accent3"/>
                </a:solidFill>
                <a:latin typeface="+mj-lt"/>
                <a:ea typeface="+mj-ea"/>
                <a:cs typeface="+mj-cs"/>
              </a:rPr>
              <a:t>Fall to Winter Growth Quintile</a:t>
            </a:r>
          </a:p>
          <a:p>
            <a:pPr algn="l">
              <a:lnSpc>
                <a:spcPct val="90000"/>
              </a:lnSpc>
              <a:spcAft>
                <a:spcPts val="600"/>
              </a:spcAft>
            </a:pPr>
            <a:r>
              <a:rPr lang="en-US" b="1" kern="1200" cap="none" dirty="0">
                <a:solidFill>
                  <a:schemeClr val="accent3"/>
                </a:solidFill>
                <a:latin typeface="+mj-lt"/>
                <a:ea typeface="+mj-ea"/>
                <a:cs typeface="+mj-cs"/>
              </a:rPr>
              <a:t>Math (Grades KK-5) Avg+</a:t>
            </a:r>
          </a:p>
        </p:txBody>
      </p:sp>
      <p:sp>
        <p:nvSpPr>
          <p:cNvPr id="8" name="Slide Number Placeholder 7" hidden="1">
            <a:extLst>
              <a:ext uri="{FF2B5EF4-FFF2-40B4-BE49-F238E27FC236}">
                <a16:creationId xmlns:a16="http://schemas.microsoft.com/office/drawing/2014/main" id="{C5161A22-06AC-9C16-AECB-3C7A6B5E1CAB}"/>
              </a:ext>
            </a:extLst>
          </p:cNvPr>
          <p:cNvSpPr>
            <a:spLocks noGrp="1"/>
          </p:cNvSpPr>
          <p:nvPr>
            <p:ph type="sldNum" sz="quarter" idx="4294967295"/>
          </p:nvPr>
        </p:nvSpPr>
        <p:spPr>
          <a:xfrm>
            <a:off x="10153276" y="6356350"/>
            <a:ext cx="1657723" cy="365125"/>
          </a:xfrm>
        </p:spPr>
        <p:txBody>
          <a:bodyPr/>
          <a:lstStyle/>
          <a:p>
            <a:pPr>
              <a:spcAft>
                <a:spcPts val="600"/>
              </a:spcAft>
            </a:pPr>
            <a:fld id="{48F63A3B-78C7-47BE-AE5E-E10140E04643}" type="slidenum">
              <a:rPr lang="en-US" smtClean="0"/>
              <a:pPr>
                <a:spcAft>
                  <a:spcPts val="600"/>
                </a:spcAft>
              </a:pPr>
              <a:t>15</a:t>
            </a:fld>
            <a:endParaRPr lang="en-US"/>
          </a:p>
        </p:txBody>
      </p:sp>
      <p:pic>
        <p:nvPicPr>
          <p:cNvPr id="4" name="Picture 3">
            <a:extLst>
              <a:ext uri="{FF2B5EF4-FFF2-40B4-BE49-F238E27FC236}">
                <a16:creationId xmlns:a16="http://schemas.microsoft.com/office/drawing/2014/main" id="{902AA145-BCD0-9589-BDB6-BC86313F5442}"/>
              </a:ext>
            </a:extLst>
          </p:cNvPr>
          <p:cNvPicPr>
            <a:picLocks noChangeAspect="1"/>
          </p:cNvPicPr>
          <p:nvPr/>
        </p:nvPicPr>
        <p:blipFill>
          <a:blip r:embed="rId2"/>
          <a:stretch>
            <a:fillRect/>
          </a:stretch>
        </p:blipFill>
        <p:spPr>
          <a:xfrm>
            <a:off x="1170298" y="1355779"/>
            <a:ext cx="9851403" cy="5502221"/>
          </a:xfrm>
          <a:prstGeom prst="rect">
            <a:avLst/>
          </a:prstGeom>
        </p:spPr>
      </p:pic>
    </p:spTree>
    <p:extLst>
      <p:ext uri="{BB962C8B-B14F-4D97-AF65-F5344CB8AC3E}">
        <p14:creationId xmlns:p14="http://schemas.microsoft.com/office/powerpoint/2010/main" val="4292162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0964-FF13-460F-20EE-92AE00B84E0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CAD3DCC-EC0C-B8AD-C7B8-896B48479CF9}"/>
              </a:ext>
            </a:extLst>
          </p:cNvPr>
          <p:cNvSpPr txBox="1">
            <a:spLocks/>
          </p:cNvSpPr>
          <p:nvPr/>
        </p:nvSpPr>
        <p:spPr>
          <a:xfrm>
            <a:off x="1000760" y="101645"/>
            <a:ext cx="11430000" cy="1325563"/>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l">
              <a:lnSpc>
                <a:spcPct val="90000"/>
              </a:lnSpc>
              <a:spcAft>
                <a:spcPts val="600"/>
              </a:spcAft>
            </a:pPr>
            <a:r>
              <a:rPr lang="en-US" b="1" kern="1200" cap="none" dirty="0">
                <a:solidFill>
                  <a:schemeClr val="accent3"/>
                </a:solidFill>
                <a:latin typeface="+mj-lt"/>
                <a:ea typeface="+mj-ea"/>
                <a:cs typeface="+mj-cs"/>
              </a:rPr>
              <a:t>Achievement – Grades 2-5</a:t>
            </a:r>
          </a:p>
        </p:txBody>
      </p:sp>
      <p:sp>
        <p:nvSpPr>
          <p:cNvPr id="8" name="Slide Number Placeholder 7" hidden="1">
            <a:extLst>
              <a:ext uri="{FF2B5EF4-FFF2-40B4-BE49-F238E27FC236}">
                <a16:creationId xmlns:a16="http://schemas.microsoft.com/office/drawing/2014/main" id="{AAEC104C-DA34-49DA-21BE-CD5BA1C08BC0}"/>
              </a:ext>
            </a:extLst>
          </p:cNvPr>
          <p:cNvSpPr>
            <a:spLocks noGrp="1"/>
          </p:cNvSpPr>
          <p:nvPr>
            <p:ph type="sldNum" sz="quarter" idx="4294967295"/>
          </p:nvPr>
        </p:nvSpPr>
        <p:spPr>
          <a:xfrm>
            <a:off x="10153276" y="6356350"/>
            <a:ext cx="1657723" cy="365125"/>
          </a:xfrm>
        </p:spPr>
        <p:txBody>
          <a:bodyPr/>
          <a:lstStyle/>
          <a:p>
            <a:pPr>
              <a:spcAft>
                <a:spcPts val="600"/>
              </a:spcAft>
            </a:pPr>
            <a:fld id="{48F63A3B-78C7-47BE-AE5E-E10140E04643}" type="slidenum">
              <a:rPr lang="en-US" smtClean="0"/>
              <a:pPr>
                <a:spcAft>
                  <a:spcPts val="600"/>
                </a:spcAft>
              </a:pPr>
              <a:t>16</a:t>
            </a:fld>
            <a:endParaRPr lang="en-US"/>
          </a:p>
        </p:txBody>
      </p:sp>
      <p:pic>
        <p:nvPicPr>
          <p:cNvPr id="3" name="Picture 2">
            <a:extLst>
              <a:ext uri="{FF2B5EF4-FFF2-40B4-BE49-F238E27FC236}">
                <a16:creationId xmlns:a16="http://schemas.microsoft.com/office/drawing/2014/main" id="{9412ABC5-02A2-BF5B-4BEE-30D9890C07F3}"/>
              </a:ext>
            </a:extLst>
          </p:cNvPr>
          <p:cNvPicPr>
            <a:picLocks noChangeAspect="1"/>
          </p:cNvPicPr>
          <p:nvPr/>
        </p:nvPicPr>
        <p:blipFill>
          <a:blip r:embed="rId2"/>
          <a:stretch>
            <a:fillRect/>
          </a:stretch>
        </p:blipFill>
        <p:spPr>
          <a:xfrm>
            <a:off x="1057918" y="3970075"/>
            <a:ext cx="9259592" cy="2495898"/>
          </a:xfrm>
          <a:prstGeom prst="rect">
            <a:avLst/>
          </a:prstGeom>
        </p:spPr>
      </p:pic>
      <p:pic>
        <p:nvPicPr>
          <p:cNvPr id="6" name="Picture 5">
            <a:extLst>
              <a:ext uri="{FF2B5EF4-FFF2-40B4-BE49-F238E27FC236}">
                <a16:creationId xmlns:a16="http://schemas.microsoft.com/office/drawing/2014/main" id="{2B4234B1-0613-8940-772F-E9F598E7394D}"/>
              </a:ext>
            </a:extLst>
          </p:cNvPr>
          <p:cNvPicPr>
            <a:picLocks noChangeAspect="1"/>
          </p:cNvPicPr>
          <p:nvPr/>
        </p:nvPicPr>
        <p:blipFill>
          <a:blip r:embed="rId3"/>
          <a:stretch>
            <a:fillRect/>
          </a:stretch>
        </p:blipFill>
        <p:spPr>
          <a:xfrm>
            <a:off x="1000760" y="1101961"/>
            <a:ext cx="9373908" cy="2534004"/>
          </a:xfrm>
          <a:prstGeom prst="rect">
            <a:avLst/>
          </a:prstGeom>
        </p:spPr>
      </p:pic>
    </p:spTree>
    <p:extLst>
      <p:ext uri="{BB962C8B-B14F-4D97-AF65-F5344CB8AC3E}">
        <p14:creationId xmlns:p14="http://schemas.microsoft.com/office/powerpoint/2010/main" val="3791957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5DFA4-7A1E-BBF1-10C9-2EE1D69DFB0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01A8606-5442-AF5E-3951-8AD23B98C693}"/>
              </a:ext>
            </a:extLst>
          </p:cNvPr>
          <p:cNvSpPr txBox="1">
            <a:spLocks/>
          </p:cNvSpPr>
          <p:nvPr/>
        </p:nvSpPr>
        <p:spPr>
          <a:xfrm>
            <a:off x="684716" y="850674"/>
            <a:ext cx="3399922" cy="2485913"/>
          </a:xfrm>
          <a:prstGeom prst="rect">
            <a:avLst/>
          </a:prstGeom>
        </p:spPr>
        <p:txBody>
          <a:bodyPr vert="horz" lIns="91440" tIns="45720" rIns="91440" bIns="45720" rtlCol="0" anchor="ctr">
            <a:normAutofit lnSpcReduction="10000"/>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nSpc>
                <a:spcPct val="90000"/>
              </a:lnSpc>
              <a:spcAft>
                <a:spcPts val="600"/>
              </a:spcAft>
            </a:pPr>
            <a:r>
              <a:rPr lang="en-US" b="1" kern="1200" cap="none" dirty="0">
                <a:solidFill>
                  <a:schemeClr val="accent3"/>
                </a:solidFill>
                <a:latin typeface="+mj-lt"/>
                <a:ea typeface="+mj-ea"/>
                <a:cs typeface="+mj-cs"/>
              </a:rPr>
              <a:t>Ethnicity Subgroup Comparison	</a:t>
            </a:r>
          </a:p>
        </p:txBody>
      </p:sp>
      <p:sp>
        <p:nvSpPr>
          <p:cNvPr id="8" name="Slide Number Placeholder 7" hidden="1">
            <a:extLst>
              <a:ext uri="{FF2B5EF4-FFF2-40B4-BE49-F238E27FC236}">
                <a16:creationId xmlns:a16="http://schemas.microsoft.com/office/drawing/2014/main" id="{1A2E4AF6-D8BA-72A8-DA6F-651C4D2CDD00}"/>
              </a:ext>
            </a:extLst>
          </p:cNvPr>
          <p:cNvSpPr>
            <a:spLocks noGrp="1"/>
          </p:cNvSpPr>
          <p:nvPr>
            <p:ph type="sldNum" sz="quarter" idx="4294967295"/>
          </p:nvPr>
        </p:nvSpPr>
        <p:spPr>
          <a:xfrm>
            <a:off x="10153276" y="6356350"/>
            <a:ext cx="1657723" cy="365125"/>
          </a:xfrm>
        </p:spPr>
        <p:txBody>
          <a:bodyPr/>
          <a:lstStyle/>
          <a:p>
            <a:pPr>
              <a:spcAft>
                <a:spcPts val="600"/>
              </a:spcAft>
            </a:pPr>
            <a:fld id="{48F63A3B-78C7-47BE-AE5E-E10140E04643}" type="slidenum">
              <a:rPr lang="en-US" smtClean="0"/>
              <a:pPr>
                <a:spcAft>
                  <a:spcPts val="600"/>
                </a:spcAft>
              </a:pPr>
              <a:t>17</a:t>
            </a:fld>
            <a:endParaRPr lang="en-US"/>
          </a:p>
        </p:txBody>
      </p:sp>
      <p:pic>
        <p:nvPicPr>
          <p:cNvPr id="4" name="Picture 3">
            <a:extLst>
              <a:ext uri="{FF2B5EF4-FFF2-40B4-BE49-F238E27FC236}">
                <a16:creationId xmlns:a16="http://schemas.microsoft.com/office/drawing/2014/main" id="{B708F0EF-C1A0-F4E7-CEAA-504E41C9DB08}"/>
              </a:ext>
            </a:extLst>
          </p:cNvPr>
          <p:cNvPicPr>
            <a:picLocks noChangeAspect="1"/>
          </p:cNvPicPr>
          <p:nvPr/>
        </p:nvPicPr>
        <p:blipFill>
          <a:blip r:embed="rId2"/>
          <a:stretch>
            <a:fillRect/>
          </a:stretch>
        </p:blipFill>
        <p:spPr>
          <a:xfrm>
            <a:off x="4400682" y="0"/>
            <a:ext cx="7106602" cy="6858000"/>
          </a:xfrm>
          <a:prstGeom prst="rect">
            <a:avLst/>
          </a:prstGeom>
        </p:spPr>
      </p:pic>
    </p:spTree>
    <p:extLst>
      <p:ext uri="{BB962C8B-B14F-4D97-AF65-F5344CB8AC3E}">
        <p14:creationId xmlns:p14="http://schemas.microsoft.com/office/powerpoint/2010/main" val="1826318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31113-0392-2B57-82C9-1E544F8FC56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6C88BB1-7281-6EE2-E6CF-812F4C38881E}"/>
              </a:ext>
            </a:extLst>
          </p:cNvPr>
          <p:cNvSpPr txBox="1">
            <a:spLocks/>
          </p:cNvSpPr>
          <p:nvPr/>
        </p:nvSpPr>
        <p:spPr>
          <a:xfrm>
            <a:off x="684716" y="850674"/>
            <a:ext cx="3399922" cy="2485913"/>
          </a:xfrm>
          <a:prstGeom prst="rect">
            <a:avLst/>
          </a:prstGeom>
        </p:spPr>
        <p:txBody>
          <a:bodyPr vert="horz" lIns="91440" tIns="45720" rIns="91440" bIns="45720" rtlCol="0" anchor="ctr">
            <a:normAutofit lnSpcReduction="10000"/>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nSpc>
                <a:spcPct val="90000"/>
              </a:lnSpc>
              <a:spcAft>
                <a:spcPts val="600"/>
              </a:spcAft>
            </a:pPr>
            <a:r>
              <a:rPr lang="en-US" b="1" kern="1200" cap="none" dirty="0">
                <a:solidFill>
                  <a:schemeClr val="accent3"/>
                </a:solidFill>
                <a:latin typeface="+mj-lt"/>
                <a:ea typeface="+mj-ea"/>
                <a:cs typeface="+mj-cs"/>
              </a:rPr>
              <a:t>Gifted Subgroup Comparison	</a:t>
            </a:r>
          </a:p>
        </p:txBody>
      </p:sp>
      <p:sp>
        <p:nvSpPr>
          <p:cNvPr id="8" name="Slide Number Placeholder 7" hidden="1">
            <a:extLst>
              <a:ext uri="{FF2B5EF4-FFF2-40B4-BE49-F238E27FC236}">
                <a16:creationId xmlns:a16="http://schemas.microsoft.com/office/drawing/2014/main" id="{448391E2-BAE0-9C3D-438B-819C98318222}"/>
              </a:ext>
            </a:extLst>
          </p:cNvPr>
          <p:cNvSpPr>
            <a:spLocks noGrp="1"/>
          </p:cNvSpPr>
          <p:nvPr>
            <p:ph type="sldNum" sz="quarter" idx="4294967295"/>
          </p:nvPr>
        </p:nvSpPr>
        <p:spPr>
          <a:xfrm>
            <a:off x="10153276" y="6356350"/>
            <a:ext cx="1657723" cy="365125"/>
          </a:xfrm>
        </p:spPr>
        <p:txBody>
          <a:bodyPr/>
          <a:lstStyle/>
          <a:p>
            <a:pPr>
              <a:spcAft>
                <a:spcPts val="600"/>
              </a:spcAft>
            </a:pPr>
            <a:fld id="{48F63A3B-78C7-47BE-AE5E-E10140E04643}" type="slidenum">
              <a:rPr lang="en-US" smtClean="0"/>
              <a:pPr>
                <a:spcAft>
                  <a:spcPts val="600"/>
                </a:spcAft>
              </a:pPr>
              <a:t>18</a:t>
            </a:fld>
            <a:endParaRPr lang="en-US"/>
          </a:p>
        </p:txBody>
      </p:sp>
      <p:pic>
        <p:nvPicPr>
          <p:cNvPr id="3" name="Picture 2">
            <a:extLst>
              <a:ext uri="{FF2B5EF4-FFF2-40B4-BE49-F238E27FC236}">
                <a16:creationId xmlns:a16="http://schemas.microsoft.com/office/drawing/2014/main" id="{595E537D-8D1C-3DD6-1B51-0158053EAD72}"/>
              </a:ext>
            </a:extLst>
          </p:cNvPr>
          <p:cNvPicPr>
            <a:picLocks noChangeAspect="1"/>
          </p:cNvPicPr>
          <p:nvPr/>
        </p:nvPicPr>
        <p:blipFill>
          <a:blip r:embed="rId2"/>
          <a:stretch>
            <a:fillRect/>
          </a:stretch>
        </p:blipFill>
        <p:spPr>
          <a:xfrm>
            <a:off x="4293659" y="-92413"/>
            <a:ext cx="7126093" cy="6858000"/>
          </a:xfrm>
          <a:prstGeom prst="rect">
            <a:avLst/>
          </a:prstGeom>
        </p:spPr>
      </p:pic>
    </p:spTree>
    <p:extLst>
      <p:ext uri="{BB962C8B-B14F-4D97-AF65-F5344CB8AC3E}">
        <p14:creationId xmlns:p14="http://schemas.microsoft.com/office/powerpoint/2010/main" val="1689226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01335-2E77-C682-7E2A-DFF7E954A74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1861B1F-19B6-A509-8D4A-416F6FB4A71D}"/>
              </a:ext>
            </a:extLst>
          </p:cNvPr>
          <p:cNvSpPr txBox="1">
            <a:spLocks/>
          </p:cNvSpPr>
          <p:nvPr/>
        </p:nvSpPr>
        <p:spPr>
          <a:xfrm>
            <a:off x="684716" y="850674"/>
            <a:ext cx="3399922" cy="2485913"/>
          </a:xfrm>
          <a:prstGeom prst="rect">
            <a:avLst/>
          </a:prstGeom>
        </p:spPr>
        <p:txBody>
          <a:bodyPr vert="horz" lIns="91440" tIns="45720" rIns="91440" bIns="45720" rtlCol="0" anchor="ctr">
            <a:normAutofit lnSpcReduction="10000"/>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nSpc>
                <a:spcPct val="90000"/>
              </a:lnSpc>
              <a:spcAft>
                <a:spcPts val="600"/>
              </a:spcAft>
            </a:pPr>
            <a:r>
              <a:rPr lang="en-US" b="1" kern="1200" cap="none" dirty="0">
                <a:solidFill>
                  <a:schemeClr val="accent3"/>
                </a:solidFill>
                <a:latin typeface="+mj-lt"/>
                <a:ea typeface="+mj-ea"/>
                <a:cs typeface="+mj-cs"/>
              </a:rPr>
              <a:t>SWD Subgroup Comparison	</a:t>
            </a:r>
          </a:p>
        </p:txBody>
      </p:sp>
      <p:sp>
        <p:nvSpPr>
          <p:cNvPr id="8" name="Slide Number Placeholder 7" hidden="1">
            <a:extLst>
              <a:ext uri="{FF2B5EF4-FFF2-40B4-BE49-F238E27FC236}">
                <a16:creationId xmlns:a16="http://schemas.microsoft.com/office/drawing/2014/main" id="{3C0F295E-87C5-C741-C6E4-B9377704564C}"/>
              </a:ext>
            </a:extLst>
          </p:cNvPr>
          <p:cNvSpPr>
            <a:spLocks noGrp="1"/>
          </p:cNvSpPr>
          <p:nvPr>
            <p:ph type="sldNum" sz="quarter" idx="4294967295"/>
          </p:nvPr>
        </p:nvSpPr>
        <p:spPr>
          <a:xfrm>
            <a:off x="10153276" y="6356350"/>
            <a:ext cx="1657723" cy="365125"/>
          </a:xfrm>
        </p:spPr>
        <p:txBody>
          <a:bodyPr/>
          <a:lstStyle/>
          <a:p>
            <a:pPr>
              <a:spcAft>
                <a:spcPts val="600"/>
              </a:spcAft>
            </a:pPr>
            <a:fld id="{48F63A3B-78C7-47BE-AE5E-E10140E04643}" type="slidenum">
              <a:rPr lang="en-US" smtClean="0"/>
              <a:pPr>
                <a:spcAft>
                  <a:spcPts val="600"/>
                </a:spcAft>
              </a:pPr>
              <a:t>19</a:t>
            </a:fld>
            <a:endParaRPr lang="en-US"/>
          </a:p>
        </p:txBody>
      </p:sp>
      <p:pic>
        <p:nvPicPr>
          <p:cNvPr id="4" name="Picture 3">
            <a:extLst>
              <a:ext uri="{FF2B5EF4-FFF2-40B4-BE49-F238E27FC236}">
                <a16:creationId xmlns:a16="http://schemas.microsoft.com/office/drawing/2014/main" id="{8DBC3FBA-FA9C-962F-DD82-8D1684E58333}"/>
              </a:ext>
            </a:extLst>
          </p:cNvPr>
          <p:cNvPicPr>
            <a:picLocks noChangeAspect="1"/>
          </p:cNvPicPr>
          <p:nvPr/>
        </p:nvPicPr>
        <p:blipFill>
          <a:blip r:embed="rId2"/>
          <a:stretch>
            <a:fillRect/>
          </a:stretch>
        </p:blipFill>
        <p:spPr>
          <a:xfrm>
            <a:off x="4538258" y="0"/>
            <a:ext cx="6969026" cy="6858000"/>
          </a:xfrm>
          <a:prstGeom prst="rect">
            <a:avLst/>
          </a:prstGeom>
        </p:spPr>
      </p:pic>
    </p:spTree>
    <p:extLst>
      <p:ext uri="{BB962C8B-B14F-4D97-AF65-F5344CB8AC3E}">
        <p14:creationId xmlns:p14="http://schemas.microsoft.com/office/powerpoint/2010/main" val="3084255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en-US"/>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2" y="1706562"/>
            <a:ext cx="10110108" cy="4541837"/>
          </a:xfrm>
        </p:spPr>
        <p:txBody>
          <a:bodyPr vert="horz" lIns="91440" tIns="45720" rIns="91440" bIns="45720" rtlCol="0" anchor="t">
            <a:normAutofit lnSpcReduction="10000"/>
          </a:bodyPr>
          <a:lstStyle/>
          <a:p>
            <a:r>
              <a:rPr lang="en-US" dirty="0"/>
              <a:t>Continuous Improvement Plan</a:t>
            </a:r>
          </a:p>
          <a:p>
            <a:r>
              <a:rPr lang="en-US" dirty="0"/>
              <a:t>	45 Day Check-in</a:t>
            </a:r>
          </a:p>
          <a:p>
            <a:r>
              <a:rPr lang="en-US" dirty="0"/>
              <a:t>Fall to Winter MAP Data Discussion</a:t>
            </a:r>
          </a:p>
          <a:p>
            <a:r>
              <a:rPr lang="en-US" dirty="0"/>
              <a:t>Review of Strategic Plan and priorities progress</a:t>
            </a:r>
          </a:p>
          <a:p>
            <a:r>
              <a:rPr lang="en-US" dirty="0"/>
              <a:t>	</a:t>
            </a:r>
            <a:r>
              <a:rPr lang="en-US" sz="2800" i="1" dirty="0"/>
              <a:t> </a:t>
            </a:r>
            <a:r>
              <a:rPr lang="en-US" sz="2400" i="1" dirty="0"/>
              <a:t>Strategic Plan Updates</a:t>
            </a:r>
          </a:p>
          <a:p>
            <a:r>
              <a:rPr lang="en-US" dirty="0"/>
              <a:t>Preparing for the Budget Development</a:t>
            </a:r>
          </a:p>
          <a:p>
            <a:r>
              <a:rPr lang="en-US" dirty="0"/>
              <a:t>	</a:t>
            </a:r>
            <a:r>
              <a:rPr lang="en-US" sz="2400" i="1" dirty="0"/>
              <a:t>Rank Strategic Priorities</a:t>
            </a:r>
          </a:p>
          <a:p>
            <a:r>
              <a:rPr lang="en-US" dirty="0"/>
              <a:t>Principal’s Report</a:t>
            </a:r>
          </a:p>
          <a:p>
            <a:r>
              <a:rPr lang="en-US" dirty="0"/>
              <a:t>CAT Report</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294967295"/>
          </p:nvPr>
        </p:nvSpPr>
        <p:spPr>
          <a:xfrm>
            <a:off x="10153276" y="6356350"/>
            <a:ext cx="1657723" cy="365125"/>
          </a:xfrm>
        </p:spPr>
        <p:txBody>
          <a:bodyPr/>
          <a:lstStyle/>
          <a:p>
            <a:fld id="{294A09A9-5501-47C1-A89A-A340965A2BE2}" type="slidenum">
              <a:rPr lang="en-US" smtClean="0"/>
              <a:pPr/>
              <a:t>2</a:t>
            </a:fld>
            <a:endParaRPr lang="en-US"/>
          </a:p>
        </p:txBody>
      </p:sp>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4D0A8-2F2C-AF40-485C-D6C05F3ED861}"/>
              </a:ext>
            </a:extLst>
          </p:cNvPr>
          <p:cNvSpPr>
            <a:spLocks noGrp="1"/>
          </p:cNvSpPr>
          <p:nvPr>
            <p:ph type="title"/>
          </p:nvPr>
        </p:nvSpPr>
        <p:spPr>
          <a:xfrm>
            <a:off x="163888" y="136525"/>
            <a:ext cx="8961450" cy="952854"/>
          </a:xfrm>
        </p:spPr>
        <p:txBody>
          <a:bodyPr vert="horz" lIns="91440" tIns="45720" rIns="91440" bIns="45720" rtlCol="0" anchor="ctr">
            <a:normAutofit fontScale="90000"/>
          </a:bodyPr>
          <a:lstStyle/>
          <a:p>
            <a:pPr algn="l"/>
            <a:r>
              <a:rPr lang="en-US" b="1" kern="1200" dirty="0">
                <a:solidFill>
                  <a:schemeClr val="accent2"/>
                </a:solidFill>
                <a:latin typeface="+mj-lt"/>
                <a:ea typeface="+mj-ea"/>
                <a:cs typeface="+mj-cs"/>
              </a:rPr>
              <a:t>GO Team Discussion: Data Protocol</a:t>
            </a:r>
          </a:p>
        </p:txBody>
      </p:sp>
      <p:sp>
        <p:nvSpPr>
          <p:cNvPr id="14" name="TextBox 13">
            <a:extLst>
              <a:ext uri="{FF2B5EF4-FFF2-40B4-BE49-F238E27FC236}">
                <a16:creationId xmlns:a16="http://schemas.microsoft.com/office/drawing/2014/main" id="{9585A6FB-F62F-79F4-E009-DA0A8357F84B}"/>
              </a:ext>
            </a:extLst>
          </p:cNvPr>
          <p:cNvSpPr txBox="1"/>
          <p:nvPr/>
        </p:nvSpPr>
        <p:spPr>
          <a:xfrm>
            <a:off x="907370" y="1147150"/>
            <a:ext cx="7275577" cy="4716463"/>
          </a:xfrm>
          <a:prstGeom prst="rect">
            <a:avLst/>
          </a:prstGeom>
        </p:spPr>
        <p:txBody>
          <a:bodyPr vert="horz" lIns="91440" tIns="45720" rIns="91440" bIns="45720" rtlCol="0">
            <a:normAutofit fontScale="70000" lnSpcReduction="20000"/>
          </a:bodyPr>
          <a:lstStyle/>
          <a:p>
            <a:pPr marL="285750" marR="0" lvl="0" indent="-228600" algn="l" defTabSz="914400" rtl="0" eaLnBrk="1" fontAlgn="auto" latinLnBrk="0" hangingPunct="1">
              <a:lnSpc>
                <a:spcPct val="120000"/>
              </a:lnSpc>
              <a:spcBef>
                <a:spcPts val="0"/>
              </a:spcBef>
              <a:spcAft>
                <a:spcPts val="18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venir Next LT Pro"/>
                <a:ea typeface="+mn-ea"/>
                <a:cs typeface="+mn-cs"/>
              </a:rPr>
              <a:t>What do you notice?</a:t>
            </a:r>
          </a:p>
          <a:p>
            <a:pPr marL="285750" marR="0" lvl="0" indent="-228600" algn="l" defTabSz="914400" rtl="0" eaLnBrk="1" fontAlgn="auto" latinLnBrk="0" hangingPunct="1">
              <a:lnSpc>
                <a:spcPct val="120000"/>
              </a:lnSpc>
              <a:spcBef>
                <a:spcPts val="0"/>
              </a:spcBef>
              <a:spcAft>
                <a:spcPts val="18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venir Next LT Pro"/>
                <a:ea typeface="+mn-ea"/>
                <a:cs typeface="+mn-cs"/>
              </a:rPr>
              <a:t>What are your wonderings?</a:t>
            </a:r>
          </a:p>
          <a:p>
            <a:pPr marL="285750" marR="0" lvl="0" indent="-228600" algn="l" defTabSz="914400" rtl="0" eaLnBrk="1" fontAlgn="auto" latinLnBrk="0" hangingPunct="1">
              <a:lnSpc>
                <a:spcPct val="120000"/>
              </a:lnSpc>
              <a:spcBef>
                <a:spcPts val="0"/>
              </a:spcBef>
              <a:spcAft>
                <a:spcPts val="18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venir Next LT Pro"/>
                <a:ea typeface="+mn-ea"/>
                <a:cs typeface="+mn-cs"/>
              </a:rPr>
              <a:t>Based on our school’s trend data from MAP assessments and end-of-year test assessments, which student sub-groups and grade levels showed the most significant gaps or unexpected trends?</a:t>
            </a:r>
          </a:p>
          <a:p>
            <a:pPr marL="285750" marR="0" lvl="0" indent="-228600" algn="l" defTabSz="914400" rtl="0" eaLnBrk="1" fontAlgn="auto" latinLnBrk="0" hangingPunct="1">
              <a:lnSpc>
                <a:spcPct val="120000"/>
              </a:lnSpc>
              <a:spcBef>
                <a:spcPts val="0"/>
              </a:spcBef>
              <a:spcAft>
                <a:spcPts val="18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venir Next LT Pro"/>
                <a:ea typeface="+mn-ea"/>
                <a:cs typeface="+mn-cs"/>
              </a:rPr>
              <a:t>Based on our school’s trend data from MAP assessments, Milestones and other indicators, are there specific trends that require more focused attention?</a:t>
            </a:r>
          </a:p>
          <a:p>
            <a:pPr marL="285750" marR="0" lvl="0" indent="-228600" algn="l" defTabSz="914400" rtl="0" eaLnBrk="1" fontAlgn="auto" latinLnBrk="0" hangingPunct="1">
              <a:lnSpc>
                <a:spcPct val="120000"/>
              </a:lnSpc>
              <a:spcBef>
                <a:spcPts val="0"/>
              </a:spcBef>
              <a:spcAft>
                <a:spcPts val="18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venir Next LT Pro"/>
                <a:ea typeface="+mn-ea"/>
                <a:cs typeface="+mn-cs"/>
              </a:rPr>
              <a:t>What additional questions do you have?</a:t>
            </a:r>
          </a:p>
        </p:txBody>
      </p:sp>
      <p:pic>
        <p:nvPicPr>
          <p:cNvPr id="18" name="Graphic 17" descr="Help">
            <a:extLst>
              <a:ext uri="{FF2B5EF4-FFF2-40B4-BE49-F238E27FC236}">
                <a16:creationId xmlns:a16="http://schemas.microsoft.com/office/drawing/2014/main" id="{5B457E29-B861-6ECC-8A79-005C8E083B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5" name="Slide Number Placeholder 4">
            <a:extLst>
              <a:ext uri="{FF2B5EF4-FFF2-40B4-BE49-F238E27FC236}">
                <a16:creationId xmlns:a16="http://schemas.microsoft.com/office/drawing/2014/main" id="{136B97A2-21DB-29BD-BDA2-E4CE7A19165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cap="none" spc="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Avenir Next LT Pro"/>
              <a:ea typeface="+mn-ea"/>
              <a:cs typeface="+mn-cs"/>
            </a:endParaRPr>
          </a:p>
        </p:txBody>
      </p:sp>
    </p:spTree>
    <p:extLst>
      <p:ext uri="{BB962C8B-B14F-4D97-AF65-F5344CB8AC3E}">
        <p14:creationId xmlns:p14="http://schemas.microsoft.com/office/powerpoint/2010/main" val="555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928212" y="2235200"/>
            <a:ext cx="6245912" cy="2387600"/>
          </a:xfrm>
        </p:spPr>
        <p:txBody>
          <a:bodyPr anchor="ctr"/>
          <a:lstStyle/>
          <a:p>
            <a:r>
              <a:rPr lang="en-US"/>
              <a:t>Strategic Plan Progress</a:t>
            </a:r>
          </a:p>
        </p:txBody>
      </p:sp>
    </p:spTree>
    <p:extLst>
      <p:ext uri="{BB962C8B-B14F-4D97-AF65-F5344CB8AC3E}">
        <p14:creationId xmlns:p14="http://schemas.microsoft.com/office/powerpoint/2010/main" val="3446797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AC4D7-E6C8-D70E-3281-A6B6FC03D31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E15E37B-E966-D255-3BFE-C3AC412E0CE8}"/>
              </a:ext>
            </a:extLst>
          </p:cNvPr>
          <p:cNvSpPr txBox="1"/>
          <p:nvPr/>
        </p:nvSpPr>
        <p:spPr>
          <a:xfrm>
            <a:off x="1098533" y="2277536"/>
            <a:ext cx="2549160" cy="197490"/>
          </a:xfrm>
          <a:prstGeom prst="rect">
            <a:avLst/>
          </a:prstGeom>
        </p:spPr>
        <p:txBody>
          <a:bodyPr vert="horz" wrap="square" lIns="0" tIns="12700" rIns="0" bIns="0" rtlCol="0">
            <a:spAutoFit/>
          </a:bodyPr>
          <a:lstStyle/>
          <a:p>
            <a:pPr marL="495934" marR="5080" indent="-483870">
              <a:spcBef>
                <a:spcPts val="100"/>
              </a:spcBef>
            </a:pPr>
            <a:r>
              <a:rPr sz="1200" b="1" i="1" spc="-5" dirty="0">
                <a:solidFill>
                  <a:srgbClr val="151515"/>
                </a:solidFill>
                <a:latin typeface="Calibri"/>
                <a:cs typeface="Calibri"/>
              </a:rPr>
              <a:t>APS </a:t>
            </a:r>
            <a:r>
              <a:rPr sz="1200" b="1" i="1" dirty="0">
                <a:solidFill>
                  <a:srgbClr val="151515"/>
                </a:solidFill>
                <a:latin typeface="Calibri"/>
                <a:cs typeface="Calibri"/>
              </a:rPr>
              <a:t>Strategic </a:t>
            </a:r>
            <a:r>
              <a:rPr sz="1200" b="1" i="1" spc="-5" dirty="0">
                <a:solidFill>
                  <a:srgbClr val="151515"/>
                </a:solidFill>
                <a:latin typeface="Calibri"/>
                <a:cs typeface="Calibri"/>
              </a:rPr>
              <a:t>Priorities </a:t>
            </a:r>
            <a:r>
              <a:rPr sz="1200" b="1" i="1" dirty="0">
                <a:solidFill>
                  <a:srgbClr val="151515"/>
                </a:solidFill>
                <a:latin typeface="Calibri"/>
                <a:cs typeface="Calibri"/>
              </a:rPr>
              <a:t>&amp; </a:t>
            </a:r>
            <a:r>
              <a:rPr sz="1200" b="1" i="1" spc="-260" dirty="0">
                <a:solidFill>
                  <a:srgbClr val="151515"/>
                </a:solidFill>
                <a:latin typeface="Calibri"/>
                <a:cs typeface="Calibri"/>
              </a:rPr>
              <a:t> </a:t>
            </a:r>
            <a:r>
              <a:rPr sz="1200" b="1" i="1" spc="-5" dirty="0">
                <a:solidFill>
                  <a:srgbClr val="151515"/>
                </a:solidFill>
                <a:latin typeface="Calibri"/>
                <a:cs typeface="Calibri"/>
              </a:rPr>
              <a:t>Initiatives</a:t>
            </a:r>
            <a:endParaRPr sz="1200" dirty="0">
              <a:latin typeface="Calibri"/>
              <a:cs typeface="Calibri"/>
            </a:endParaRPr>
          </a:p>
        </p:txBody>
      </p:sp>
      <p:sp>
        <p:nvSpPr>
          <p:cNvPr id="3" name="object 3">
            <a:extLst>
              <a:ext uri="{FF2B5EF4-FFF2-40B4-BE49-F238E27FC236}">
                <a16:creationId xmlns:a16="http://schemas.microsoft.com/office/drawing/2014/main" id="{45B64745-BF75-A924-0BE4-B3A822614942}"/>
              </a:ext>
            </a:extLst>
          </p:cNvPr>
          <p:cNvSpPr txBox="1"/>
          <p:nvPr/>
        </p:nvSpPr>
        <p:spPr>
          <a:xfrm>
            <a:off x="7175928" y="2454967"/>
            <a:ext cx="4448685" cy="655308"/>
          </a:xfrm>
          <a:prstGeom prst="rect">
            <a:avLst/>
          </a:prstGeom>
          <a:solidFill>
            <a:srgbClr val="F1F1F1"/>
          </a:solidFill>
        </p:spPr>
        <p:txBody>
          <a:bodyPr vert="horz" wrap="square" lIns="0" tIns="39370" rIns="0" bIns="0" rtlCol="0">
            <a:spAutoFit/>
          </a:bodyPr>
          <a:lstStyle/>
          <a:p>
            <a:pPr marL="92710">
              <a:spcBef>
                <a:spcPts val="310"/>
              </a:spcBef>
            </a:pPr>
            <a:r>
              <a:rPr sz="1000" b="1" spc="-5" dirty="0">
                <a:latin typeface="Calibri"/>
                <a:cs typeface="Calibri"/>
              </a:rPr>
              <a:t>1</a:t>
            </a:r>
            <a:r>
              <a:rPr lang="en-US" sz="1000" b="1" spc="-10" dirty="0">
                <a:latin typeface="Calibri"/>
                <a:cs typeface="Calibri"/>
              </a:rPr>
              <a:t>. Hold monthly data digs led by administration.</a:t>
            </a:r>
            <a:endParaRPr sz="1000" dirty="0">
              <a:latin typeface="Calibri"/>
              <a:cs typeface="Calibri"/>
            </a:endParaRPr>
          </a:p>
          <a:p>
            <a:pPr marL="92710">
              <a:spcBef>
                <a:spcPts val="605"/>
              </a:spcBef>
            </a:pPr>
            <a:r>
              <a:rPr lang="en-US" sz="1000" b="1" spc="-5" dirty="0">
                <a:latin typeface="Calibri"/>
                <a:cs typeface="Calibri"/>
              </a:rPr>
              <a:t>2. Weekly lesson planning and internalization led by instructional coaches.</a:t>
            </a:r>
          </a:p>
          <a:p>
            <a:pPr marL="92710">
              <a:spcBef>
                <a:spcPts val="605"/>
              </a:spcBef>
            </a:pPr>
            <a:r>
              <a:rPr lang="en-US" sz="1000" b="1" spc="-5" dirty="0">
                <a:latin typeface="Calibri"/>
                <a:cs typeface="Calibri"/>
              </a:rPr>
              <a:t>3. PBL units are STEAM focused.</a:t>
            </a:r>
            <a:endParaRPr sz="1000" dirty="0">
              <a:latin typeface="Calibri"/>
              <a:cs typeface="Calibri"/>
            </a:endParaRPr>
          </a:p>
        </p:txBody>
      </p:sp>
      <p:sp>
        <p:nvSpPr>
          <p:cNvPr id="4" name="object 4">
            <a:extLst>
              <a:ext uri="{FF2B5EF4-FFF2-40B4-BE49-F238E27FC236}">
                <a16:creationId xmlns:a16="http://schemas.microsoft.com/office/drawing/2014/main" id="{753F017C-000F-78AD-6344-10C497E5521A}"/>
              </a:ext>
            </a:extLst>
          </p:cNvPr>
          <p:cNvSpPr/>
          <p:nvPr/>
        </p:nvSpPr>
        <p:spPr>
          <a:xfrm>
            <a:off x="7175928" y="3306782"/>
            <a:ext cx="4448685" cy="1490474"/>
          </a:xfrm>
          <a:custGeom>
            <a:avLst/>
            <a:gdLst/>
            <a:ahLst/>
            <a:cxnLst/>
            <a:rect l="l" t="t" r="r" b="b"/>
            <a:pathLst>
              <a:path w="4003675" h="477520">
                <a:moveTo>
                  <a:pt x="4003547" y="0"/>
                </a:moveTo>
                <a:lnTo>
                  <a:pt x="0" y="0"/>
                </a:lnTo>
                <a:lnTo>
                  <a:pt x="0" y="477011"/>
                </a:lnTo>
                <a:lnTo>
                  <a:pt x="4003547" y="477011"/>
                </a:lnTo>
                <a:lnTo>
                  <a:pt x="4003547" y="0"/>
                </a:lnTo>
                <a:close/>
              </a:path>
            </a:pathLst>
          </a:custGeom>
          <a:solidFill>
            <a:srgbClr val="DDEAF6"/>
          </a:solidFill>
        </p:spPr>
        <p:txBody>
          <a:bodyPr wrap="square" lIns="0" tIns="0" rIns="0" bIns="0" rtlCol="0"/>
          <a:lstStyle/>
          <a:p>
            <a:endParaRPr/>
          </a:p>
        </p:txBody>
      </p:sp>
      <p:sp>
        <p:nvSpPr>
          <p:cNvPr id="5" name="object 5">
            <a:extLst>
              <a:ext uri="{FF2B5EF4-FFF2-40B4-BE49-F238E27FC236}">
                <a16:creationId xmlns:a16="http://schemas.microsoft.com/office/drawing/2014/main" id="{BEC441CE-28F1-402C-2A35-E685037F9989}"/>
              </a:ext>
            </a:extLst>
          </p:cNvPr>
          <p:cNvSpPr txBox="1"/>
          <p:nvPr/>
        </p:nvSpPr>
        <p:spPr>
          <a:xfrm>
            <a:off x="7207542" y="3286266"/>
            <a:ext cx="4385455" cy="1436291"/>
          </a:xfrm>
          <a:prstGeom prst="rect">
            <a:avLst/>
          </a:prstGeom>
        </p:spPr>
        <p:txBody>
          <a:bodyPr vert="horz" wrap="square" lIns="0" tIns="88900" rIns="0" bIns="0" rtlCol="0">
            <a:spAutoFit/>
          </a:bodyPr>
          <a:lstStyle/>
          <a:p>
            <a:pPr marL="241300" indent="-228600">
              <a:spcBef>
                <a:spcPts val="700"/>
              </a:spcBef>
              <a:buAutoNum type="arabicPeriod"/>
            </a:pPr>
            <a:r>
              <a:rPr lang="en-US" sz="1000" b="1" spc="-10" dirty="0">
                <a:latin typeface="Calibri"/>
                <a:cs typeface="Calibri"/>
              </a:rPr>
              <a:t>Created a new Equity, Diversity, and Inclusion Committee on MLE PTA.</a:t>
            </a:r>
          </a:p>
          <a:p>
            <a:pPr marL="241300" indent="-228600">
              <a:spcBef>
                <a:spcPts val="700"/>
              </a:spcBef>
              <a:buAutoNum type="arabicPeriod"/>
            </a:pPr>
            <a:r>
              <a:rPr lang="en-US" sz="1000" b="1" spc="-10" dirty="0">
                <a:latin typeface="Calibri"/>
                <a:cs typeface="Calibri"/>
              </a:rPr>
              <a:t>Provide equity and anti-bias training for all staff members.</a:t>
            </a:r>
          </a:p>
          <a:p>
            <a:pPr marL="241300" indent="-228600">
              <a:spcBef>
                <a:spcPts val="700"/>
              </a:spcBef>
              <a:buFontTx/>
              <a:buAutoNum type="arabicPeriod"/>
            </a:pPr>
            <a:r>
              <a:rPr lang="en-US" sz="1000" b="1" spc="-10" dirty="0">
                <a:latin typeface="Calibri"/>
                <a:cs typeface="Calibri"/>
              </a:rPr>
              <a:t>Engage </a:t>
            </a:r>
            <a:r>
              <a:rPr lang="en-US" sz="1000" b="1" dirty="0">
                <a:effectLst/>
                <a:latin typeface="Calibri" panose="020F0502020204030204" pitchFamily="34" charset="0"/>
                <a:ea typeface="Calibri" panose="020F0502020204030204" pitchFamily="34" charset="0"/>
                <a:cs typeface="Arial" panose="020B0604020202020204" pitchFamily="34" charset="0"/>
              </a:rPr>
              <a:t>students in more interdisciplinary and multi-cultural activities both during the school day and after school with a focus on STEAM integration.</a:t>
            </a:r>
            <a:endParaRPr lang="en-US" sz="1000" b="1" spc="-10" dirty="0">
              <a:latin typeface="Calibri"/>
              <a:cs typeface="Calibri"/>
            </a:endParaRPr>
          </a:p>
          <a:p>
            <a:pPr marL="241300" indent="-228600">
              <a:spcBef>
                <a:spcPts val="700"/>
              </a:spcBef>
              <a:buAutoNum type="arabicPeriod"/>
            </a:pPr>
            <a:r>
              <a:rPr lang="en-US" sz="1000" b="1" spc="-10" dirty="0">
                <a:latin typeface="Calibri"/>
                <a:cs typeface="Calibri"/>
              </a:rPr>
              <a:t>Implement small group and individual counseling sessions. Dedicate 15 protected minutes for Morning Meeting and Second Step lessons that focus on social and emotional growth.</a:t>
            </a:r>
            <a:endParaRPr sz="1000" dirty="0">
              <a:latin typeface="Calibri"/>
              <a:cs typeface="Calibri"/>
            </a:endParaRPr>
          </a:p>
        </p:txBody>
      </p:sp>
      <p:sp>
        <p:nvSpPr>
          <p:cNvPr id="6" name="object 6">
            <a:extLst>
              <a:ext uri="{FF2B5EF4-FFF2-40B4-BE49-F238E27FC236}">
                <a16:creationId xmlns:a16="http://schemas.microsoft.com/office/drawing/2014/main" id="{F7474B3D-BD92-1C79-4A5E-06722BFDB164}"/>
              </a:ext>
            </a:extLst>
          </p:cNvPr>
          <p:cNvSpPr txBox="1"/>
          <p:nvPr/>
        </p:nvSpPr>
        <p:spPr>
          <a:xfrm>
            <a:off x="7175928" y="4958700"/>
            <a:ext cx="4448685" cy="925894"/>
          </a:xfrm>
          <a:prstGeom prst="rect">
            <a:avLst/>
          </a:prstGeom>
          <a:solidFill>
            <a:srgbClr val="FAE3D3"/>
          </a:solidFill>
        </p:spPr>
        <p:txBody>
          <a:bodyPr vert="horz" wrap="square" lIns="0" tIns="40640" rIns="0" bIns="0" rtlCol="0">
            <a:spAutoFit/>
          </a:bodyPr>
          <a:lstStyle/>
          <a:p>
            <a:pPr marL="321310" indent="-228600">
              <a:spcBef>
                <a:spcPts val="320"/>
              </a:spcBef>
              <a:buAutoNum type="arabicPeriod"/>
            </a:pPr>
            <a:r>
              <a:rPr lang="en-US" sz="1000" b="1" spc="-5" dirty="0">
                <a:latin typeface="Calibri"/>
                <a:cs typeface="Calibri"/>
              </a:rPr>
              <a:t>Mary Lin Foundation grant approval based on school’s priorities.</a:t>
            </a:r>
          </a:p>
          <a:p>
            <a:pPr marL="321310" indent="-228600">
              <a:spcBef>
                <a:spcPts val="320"/>
              </a:spcBef>
              <a:buAutoNum type="arabicPeriod"/>
            </a:pPr>
            <a:r>
              <a:rPr lang="en-US" sz="1000" b="1" dirty="0">
                <a:effectLst/>
                <a:latin typeface="Calibri" panose="020F0502020204030204" pitchFamily="34" charset="0"/>
                <a:ea typeface="Calibri" panose="020F0502020204030204" pitchFamily="34" charset="0"/>
                <a:cs typeface="Arial" panose="020B0604020202020204" pitchFamily="34" charset="0"/>
              </a:rPr>
              <a:t>Provide resources to teachers to both engage students in STEAM centered opportunities and serve diverse populations.</a:t>
            </a:r>
          </a:p>
          <a:p>
            <a:pPr marL="321310" indent="-228600">
              <a:spcBef>
                <a:spcPts val="320"/>
              </a:spcBef>
              <a:buAutoNum type="arabicPeriod"/>
            </a:pPr>
            <a:r>
              <a:rPr lang="en-US" sz="1000" b="1" dirty="0">
                <a:latin typeface="Calibri" panose="020F0502020204030204" pitchFamily="34" charset="0"/>
                <a:cs typeface="Arial" panose="020B0604020202020204" pitchFamily="34" charset="0"/>
              </a:rPr>
              <a:t>Provide opportunities for STEM Endorsement training.</a:t>
            </a:r>
          </a:p>
          <a:p>
            <a:pPr marL="321310" indent="-228600">
              <a:spcBef>
                <a:spcPts val="320"/>
              </a:spcBef>
              <a:buAutoNum type="arabicPeriod"/>
            </a:pPr>
            <a:r>
              <a:rPr lang="en-US" sz="1000" b="1" dirty="0">
                <a:latin typeface="Calibri"/>
                <a:cs typeface="Calibri"/>
              </a:rPr>
              <a:t>Create a committee to review curricular resources amongst staff.</a:t>
            </a:r>
            <a:endParaRPr sz="1000" b="1" dirty="0">
              <a:latin typeface="Calibri"/>
              <a:cs typeface="Calibri"/>
            </a:endParaRPr>
          </a:p>
        </p:txBody>
      </p:sp>
      <p:sp>
        <p:nvSpPr>
          <p:cNvPr id="7" name="object 7">
            <a:extLst>
              <a:ext uri="{FF2B5EF4-FFF2-40B4-BE49-F238E27FC236}">
                <a16:creationId xmlns:a16="http://schemas.microsoft.com/office/drawing/2014/main" id="{C0A5B7FF-31DB-A223-F72E-9C067C5E61C1}"/>
              </a:ext>
            </a:extLst>
          </p:cNvPr>
          <p:cNvSpPr txBox="1"/>
          <p:nvPr/>
        </p:nvSpPr>
        <p:spPr>
          <a:xfrm>
            <a:off x="7175928" y="5991823"/>
            <a:ext cx="4448685" cy="887422"/>
          </a:xfrm>
          <a:prstGeom prst="rect">
            <a:avLst/>
          </a:prstGeom>
          <a:solidFill>
            <a:srgbClr val="FFF1CC"/>
          </a:solidFill>
        </p:spPr>
        <p:txBody>
          <a:bodyPr vert="horz" wrap="square" lIns="0" tIns="40640" rIns="0" bIns="0" rtlCol="0">
            <a:spAutoFit/>
          </a:bodyPr>
          <a:lstStyle/>
          <a:p>
            <a:pPr marL="321310" indent="-228600">
              <a:spcBef>
                <a:spcPts val="320"/>
              </a:spcBef>
              <a:buAutoNum type="arabicPeriod"/>
            </a:pPr>
            <a:r>
              <a:rPr lang="en-US" sz="1000" b="1" spc="-5" dirty="0">
                <a:latin typeface="Calibri"/>
                <a:cs typeface="Calibri"/>
              </a:rPr>
              <a:t>System of accountability for school-based leaders.</a:t>
            </a:r>
          </a:p>
          <a:p>
            <a:pPr marL="321310" indent="-228600">
              <a:spcBef>
                <a:spcPts val="320"/>
              </a:spcBef>
              <a:buAutoNum type="arabicPeriod"/>
            </a:pPr>
            <a:r>
              <a:rPr lang="en-US" sz="1000" b="1" spc="-5" dirty="0">
                <a:latin typeface="Calibri"/>
                <a:cs typeface="Calibri"/>
              </a:rPr>
              <a:t>Leadership and professional learning opportunities for all staff members to meet their needs and interests.</a:t>
            </a:r>
          </a:p>
          <a:p>
            <a:pPr marL="321310" indent="-228600">
              <a:spcBef>
                <a:spcPts val="320"/>
              </a:spcBef>
              <a:buAutoNum type="arabicPeriod"/>
            </a:pPr>
            <a:r>
              <a:rPr lang="en-US" sz="1000" b="1" spc="-5" dirty="0">
                <a:latin typeface="Calibri"/>
                <a:cs typeface="Calibri"/>
              </a:rPr>
              <a:t>Investing in infrastructure to create flexible learning environments to augment STEAM-centered learning.</a:t>
            </a:r>
            <a:endParaRPr sz="1000" b="1" dirty="0">
              <a:latin typeface="Calibri"/>
              <a:cs typeface="Calibri"/>
            </a:endParaRPr>
          </a:p>
        </p:txBody>
      </p:sp>
      <p:sp>
        <p:nvSpPr>
          <p:cNvPr id="8" name="object 8">
            <a:extLst>
              <a:ext uri="{FF2B5EF4-FFF2-40B4-BE49-F238E27FC236}">
                <a16:creationId xmlns:a16="http://schemas.microsoft.com/office/drawing/2014/main" id="{A38764F4-B16B-80D8-64FB-E9D9761FA02B}"/>
              </a:ext>
            </a:extLst>
          </p:cNvPr>
          <p:cNvSpPr txBox="1"/>
          <p:nvPr/>
        </p:nvSpPr>
        <p:spPr>
          <a:xfrm>
            <a:off x="5587746" y="23240"/>
            <a:ext cx="2199402" cy="228268"/>
          </a:xfrm>
          <a:prstGeom prst="rect">
            <a:avLst/>
          </a:prstGeom>
        </p:spPr>
        <p:txBody>
          <a:bodyPr vert="horz" wrap="square" lIns="0" tIns="12700" rIns="0" bIns="0" rtlCol="0">
            <a:spAutoFit/>
          </a:bodyPr>
          <a:lstStyle/>
          <a:p>
            <a:pPr marL="12700">
              <a:spcBef>
                <a:spcPts val="100"/>
              </a:spcBef>
            </a:pPr>
            <a:r>
              <a:rPr lang="en-US" sz="1400" b="1" dirty="0">
                <a:solidFill>
                  <a:srgbClr val="151515"/>
                </a:solidFill>
                <a:latin typeface="Calibri"/>
                <a:cs typeface="Calibri"/>
              </a:rPr>
              <a:t>Mary Lin Elementary School</a:t>
            </a:r>
            <a:endParaRPr sz="1400" dirty="0">
              <a:latin typeface="Calibri"/>
              <a:cs typeface="Calibri"/>
            </a:endParaRPr>
          </a:p>
        </p:txBody>
      </p:sp>
      <p:sp>
        <p:nvSpPr>
          <p:cNvPr id="9" name="object 9">
            <a:extLst>
              <a:ext uri="{FF2B5EF4-FFF2-40B4-BE49-F238E27FC236}">
                <a16:creationId xmlns:a16="http://schemas.microsoft.com/office/drawing/2014/main" id="{20EF2D8B-D1D0-7009-828F-975832545316}"/>
              </a:ext>
            </a:extLst>
          </p:cNvPr>
          <p:cNvSpPr txBox="1"/>
          <p:nvPr/>
        </p:nvSpPr>
        <p:spPr>
          <a:xfrm>
            <a:off x="1595730" y="980693"/>
            <a:ext cx="875665" cy="197490"/>
          </a:xfrm>
          <a:prstGeom prst="rect">
            <a:avLst/>
          </a:prstGeom>
        </p:spPr>
        <p:txBody>
          <a:bodyPr vert="horz" wrap="square" lIns="0" tIns="12700" rIns="0" bIns="0" rtlCol="0">
            <a:spAutoFit/>
          </a:bodyPr>
          <a:lstStyle/>
          <a:p>
            <a:pPr marL="12700">
              <a:spcBef>
                <a:spcPts val="100"/>
              </a:spcBef>
            </a:pPr>
            <a:r>
              <a:rPr sz="1200" b="1" i="1" spc="-5">
                <a:solidFill>
                  <a:srgbClr val="151515"/>
                </a:solidFill>
                <a:latin typeface="Calibri"/>
                <a:cs typeface="Calibri"/>
              </a:rPr>
              <a:t>SMART</a:t>
            </a:r>
            <a:r>
              <a:rPr sz="1200" b="1" i="1" spc="-40">
                <a:solidFill>
                  <a:srgbClr val="151515"/>
                </a:solidFill>
                <a:latin typeface="Calibri"/>
                <a:cs typeface="Calibri"/>
              </a:rPr>
              <a:t> </a:t>
            </a:r>
            <a:r>
              <a:rPr sz="1200" b="1" i="1" spc="-5">
                <a:solidFill>
                  <a:srgbClr val="151515"/>
                </a:solidFill>
                <a:latin typeface="Calibri"/>
                <a:cs typeface="Calibri"/>
              </a:rPr>
              <a:t>Goals</a:t>
            </a:r>
            <a:endParaRPr sz="1200">
              <a:latin typeface="Calibri"/>
              <a:cs typeface="Calibri"/>
            </a:endParaRPr>
          </a:p>
        </p:txBody>
      </p:sp>
      <p:sp>
        <p:nvSpPr>
          <p:cNvPr id="10" name="object 10">
            <a:extLst>
              <a:ext uri="{FF2B5EF4-FFF2-40B4-BE49-F238E27FC236}">
                <a16:creationId xmlns:a16="http://schemas.microsoft.com/office/drawing/2014/main" id="{A75A05D6-8EC1-9C41-B152-5BA4D2F47322}"/>
              </a:ext>
            </a:extLst>
          </p:cNvPr>
          <p:cNvSpPr txBox="1"/>
          <p:nvPr/>
        </p:nvSpPr>
        <p:spPr>
          <a:xfrm>
            <a:off x="8619282" y="2277568"/>
            <a:ext cx="1116965" cy="197490"/>
          </a:xfrm>
          <a:prstGeom prst="rect">
            <a:avLst/>
          </a:prstGeom>
        </p:spPr>
        <p:txBody>
          <a:bodyPr vert="horz" wrap="square" lIns="0" tIns="12700" rIns="0" bIns="0" rtlCol="0">
            <a:spAutoFit/>
          </a:bodyPr>
          <a:lstStyle/>
          <a:p>
            <a:pPr marL="12700">
              <a:spcBef>
                <a:spcPts val="100"/>
              </a:spcBef>
            </a:pPr>
            <a:r>
              <a:rPr sz="1200" b="1" i="1" spc="-5" dirty="0">
                <a:solidFill>
                  <a:srgbClr val="151515"/>
                </a:solidFill>
                <a:latin typeface="Calibri"/>
                <a:cs typeface="Calibri"/>
              </a:rPr>
              <a:t>School Strategies</a:t>
            </a:r>
            <a:endParaRPr sz="1200" dirty="0">
              <a:latin typeface="Calibri"/>
              <a:cs typeface="Calibri"/>
            </a:endParaRPr>
          </a:p>
        </p:txBody>
      </p:sp>
      <p:sp>
        <p:nvSpPr>
          <p:cNvPr id="11" name="object 11">
            <a:extLst>
              <a:ext uri="{FF2B5EF4-FFF2-40B4-BE49-F238E27FC236}">
                <a16:creationId xmlns:a16="http://schemas.microsoft.com/office/drawing/2014/main" id="{488A8362-A366-D1F4-1914-480D952228CC}"/>
              </a:ext>
            </a:extLst>
          </p:cNvPr>
          <p:cNvSpPr txBox="1"/>
          <p:nvPr/>
        </p:nvSpPr>
        <p:spPr>
          <a:xfrm>
            <a:off x="1503807" y="1245423"/>
            <a:ext cx="2082292" cy="923330"/>
          </a:xfrm>
          <a:prstGeom prst="rect">
            <a:avLst/>
          </a:prstGeom>
          <a:ln w="12700">
            <a:solidFill>
              <a:srgbClr val="A4A4A4"/>
            </a:solidFill>
          </a:ln>
        </p:spPr>
        <p:txBody>
          <a:bodyPr vert="horz" wrap="square" lIns="0" tIns="0" rIns="0" bIns="0" rtlCol="0">
            <a:spAutoFit/>
          </a:bodyPr>
          <a:lstStyle/>
          <a:p>
            <a:pPr algn="ctr">
              <a:spcBef>
                <a:spcPts val="900"/>
              </a:spcBef>
            </a:pPr>
            <a:r>
              <a:rPr lang="en-US" sz="1200" spc="-5" dirty="0">
                <a:latin typeface="Calibri"/>
                <a:cs typeface="Calibri"/>
              </a:rPr>
              <a:t>Percentage of students in grades 3-5 scoring proficient in ELA on GMAS will increase by 1% each year through 2025. Currently, MLE has 89% proficient in ELA. </a:t>
            </a:r>
            <a:endParaRPr sz="1200" dirty="0">
              <a:latin typeface="Calibri"/>
              <a:cs typeface="Calibri"/>
            </a:endParaRPr>
          </a:p>
        </p:txBody>
      </p:sp>
      <p:sp>
        <p:nvSpPr>
          <p:cNvPr id="12" name="object 12">
            <a:extLst>
              <a:ext uri="{FF2B5EF4-FFF2-40B4-BE49-F238E27FC236}">
                <a16:creationId xmlns:a16="http://schemas.microsoft.com/office/drawing/2014/main" id="{5D5740AA-D4C0-4A89-34E8-221B8A15F843}"/>
              </a:ext>
            </a:extLst>
          </p:cNvPr>
          <p:cNvSpPr txBox="1"/>
          <p:nvPr/>
        </p:nvSpPr>
        <p:spPr>
          <a:xfrm>
            <a:off x="4049410" y="1249679"/>
            <a:ext cx="2318766" cy="923330"/>
          </a:xfrm>
          <a:prstGeom prst="rect">
            <a:avLst/>
          </a:prstGeom>
          <a:ln w="12700">
            <a:solidFill>
              <a:srgbClr val="A4A4A4"/>
            </a:solidFill>
          </a:ln>
        </p:spPr>
        <p:txBody>
          <a:bodyPr vert="horz" wrap="square" lIns="0" tIns="0" rIns="0" bIns="0" rtlCol="0">
            <a:spAutoFit/>
          </a:bodyPr>
          <a:lstStyle/>
          <a:p>
            <a:pPr algn="ctr"/>
            <a:r>
              <a:rPr lang="en-US" sz="1200" spc="-5" dirty="0">
                <a:latin typeface="Calibri"/>
                <a:cs typeface="Calibri"/>
              </a:rPr>
              <a:t>Percentage of students in grades 3-5 scoring proficient in Math on GMAS will increase by 2% each year through 2025. Currently, MLE has 76% proficient in Math </a:t>
            </a:r>
            <a:endParaRPr lang="en-US" sz="1200" dirty="0">
              <a:latin typeface="Calibri"/>
              <a:cs typeface="Calibri"/>
            </a:endParaRPr>
          </a:p>
        </p:txBody>
      </p:sp>
      <p:sp>
        <p:nvSpPr>
          <p:cNvPr id="13" name="object 13">
            <a:extLst>
              <a:ext uri="{FF2B5EF4-FFF2-40B4-BE49-F238E27FC236}">
                <a16:creationId xmlns:a16="http://schemas.microsoft.com/office/drawing/2014/main" id="{12A2EB8A-9BE4-F418-6A69-0F02DF094A2F}"/>
              </a:ext>
            </a:extLst>
          </p:cNvPr>
          <p:cNvSpPr txBox="1"/>
          <p:nvPr/>
        </p:nvSpPr>
        <p:spPr>
          <a:xfrm>
            <a:off x="6831487" y="1249679"/>
            <a:ext cx="1912620" cy="923330"/>
          </a:xfrm>
          <a:prstGeom prst="rect">
            <a:avLst/>
          </a:prstGeom>
          <a:ln w="12700">
            <a:solidFill>
              <a:srgbClr val="A4A4A4"/>
            </a:solidFill>
          </a:ln>
        </p:spPr>
        <p:txBody>
          <a:bodyPr vert="horz" wrap="square" lIns="0" tIns="0" rIns="0" bIns="0" rtlCol="0">
            <a:spAutoFit/>
          </a:bodyPr>
          <a:lstStyle/>
          <a:p>
            <a:pPr algn="ctr">
              <a:lnSpc>
                <a:spcPct val="100000"/>
              </a:lnSpc>
            </a:pPr>
            <a:r>
              <a:rPr lang="en-US" sz="1200" dirty="0">
                <a:latin typeface="Calibri"/>
                <a:cs typeface="Calibri"/>
              </a:rPr>
              <a:t>Show overall growth, as determined by the State of Georgia, for at least 75% of the population in both ELA and Math on GMAS and MAP.</a:t>
            </a:r>
            <a:endParaRPr sz="1200" dirty="0">
              <a:latin typeface="Times New Roman"/>
              <a:cs typeface="Times New Roman"/>
            </a:endParaRPr>
          </a:p>
        </p:txBody>
      </p:sp>
      <p:sp>
        <p:nvSpPr>
          <p:cNvPr id="15" name="object 15">
            <a:extLst>
              <a:ext uri="{FF2B5EF4-FFF2-40B4-BE49-F238E27FC236}">
                <a16:creationId xmlns:a16="http://schemas.microsoft.com/office/drawing/2014/main" id="{DC2144A5-5DDB-CA22-5E79-FF7EB8042B4C}"/>
              </a:ext>
            </a:extLst>
          </p:cNvPr>
          <p:cNvSpPr txBox="1"/>
          <p:nvPr/>
        </p:nvSpPr>
        <p:spPr>
          <a:xfrm>
            <a:off x="9207417" y="1249679"/>
            <a:ext cx="1912620" cy="553998"/>
          </a:xfrm>
          <a:prstGeom prst="rect">
            <a:avLst/>
          </a:prstGeom>
          <a:ln w="12700">
            <a:solidFill>
              <a:srgbClr val="A4A4A4"/>
            </a:solidFill>
          </a:ln>
        </p:spPr>
        <p:txBody>
          <a:bodyPr vert="horz" wrap="square" lIns="0" tIns="0" rIns="0" bIns="0" rtlCol="0">
            <a:spAutoFit/>
          </a:bodyPr>
          <a:lstStyle/>
          <a:p>
            <a:pPr algn="ctr">
              <a:lnSpc>
                <a:spcPct val="100000"/>
              </a:lnSpc>
            </a:pPr>
            <a:r>
              <a:rPr lang="en-US" sz="1200" dirty="0">
                <a:latin typeface="Calibri"/>
                <a:cs typeface="Calibri"/>
              </a:rPr>
              <a:t>Increase the percentage of students in subgroups who score proficient on GMAS.</a:t>
            </a:r>
            <a:endParaRPr sz="1200" dirty="0">
              <a:latin typeface="Times New Roman"/>
              <a:cs typeface="Times New Roman"/>
            </a:endParaRPr>
          </a:p>
        </p:txBody>
      </p:sp>
      <p:sp>
        <p:nvSpPr>
          <p:cNvPr id="16" name="object 16">
            <a:extLst>
              <a:ext uri="{FF2B5EF4-FFF2-40B4-BE49-F238E27FC236}">
                <a16:creationId xmlns:a16="http://schemas.microsoft.com/office/drawing/2014/main" id="{18393F70-5750-2962-4654-CAD96E1A85E7}"/>
              </a:ext>
            </a:extLst>
          </p:cNvPr>
          <p:cNvSpPr txBox="1"/>
          <p:nvPr/>
        </p:nvSpPr>
        <p:spPr>
          <a:xfrm>
            <a:off x="4268207" y="2267711"/>
            <a:ext cx="1649730" cy="197490"/>
          </a:xfrm>
          <a:prstGeom prst="rect">
            <a:avLst/>
          </a:prstGeom>
        </p:spPr>
        <p:txBody>
          <a:bodyPr vert="horz" wrap="square" lIns="0" tIns="12700" rIns="0" bIns="0" rtlCol="0">
            <a:spAutoFit/>
          </a:bodyPr>
          <a:lstStyle/>
          <a:p>
            <a:pPr marL="12700">
              <a:spcBef>
                <a:spcPts val="100"/>
              </a:spcBef>
            </a:pPr>
            <a:r>
              <a:rPr sz="1200" b="1" i="1" spc="-5" dirty="0">
                <a:solidFill>
                  <a:srgbClr val="151515"/>
                </a:solidFill>
                <a:latin typeface="Calibri"/>
                <a:cs typeface="Calibri"/>
              </a:rPr>
              <a:t>School </a:t>
            </a:r>
            <a:r>
              <a:rPr sz="1200" b="1" i="1" dirty="0">
                <a:solidFill>
                  <a:srgbClr val="151515"/>
                </a:solidFill>
                <a:latin typeface="Calibri"/>
                <a:cs typeface="Calibri"/>
              </a:rPr>
              <a:t>Strategic</a:t>
            </a:r>
            <a:r>
              <a:rPr sz="1200" b="1" i="1" spc="-25" dirty="0">
                <a:solidFill>
                  <a:srgbClr val="151515"/>
                </a:solidFill>
                <a:latin typeface="Calibri"/>
                <a:cs typeface="Calibri"/>
              </a:rPr>
              <a:t> </a:t>
            </a:r>
            <a:r>
              <a:rPr sz="1200" b="1" i="1" spc="-5" dirty="0">
                <a:solidFill>
                  <a:srgbClr val="151515"/>
                </a:solidFill>
                <a:latin typeface="Calibri"/>
                <a:cs typeface="Calibri"/>
              </a:rPr>
              <a:t>Priorities</a:t>
            </a:r>
            <a:endParaRPr sz="1200" dirty="0">
              <a:latin typeface="Calibri"/>
              <a:cs typeface="Calibri"/>
            </a:endParaRPr>
          </a:p>
        </p:txBody>
      </p:sp>
      <p:sp>
        <p:nvSpPr>
          <p:cNvPr id="19" name="object 19">
            <a:extLst>
              <a:ext uri="{FF2B5EF4-FFF2-40B4-BE49-F238E27FC236}">
                <a16:creationId xmlns:a16="http://schemas.microsoft.com/office/drawing/2014/main" id="{285295DE-E8E7-07EF-1CF0-7CBA33E0B33D}"/>
              </a:ext>
            </a:extLst>
          </p:cNvPr>
          <p:cNvSpPr txBox="1"/>
          <p:nvPr/>
        </p:nvSpPr>
        <p:spPr>
          <a:xfrm>
            <a:off x="1595729" y="327386"/>
            <a:ext cx="4939183" cy="566822"/>
          </a:xfrm>
          <a:prstGeom prst="rect">
            <a:avLst/>
          </a:prstGeom>
        </p:spPr>
        <p:txBody>
          <a:bodyPr vert="horz" wrap="square" lIns="0" tIns="12700" rIns="0" bIns="0" rtlCol="0">
            <a:spAutoFit/>
          </a:bodyPr>
          <a:lstStyle/>
          <a:p>
            <a:pPr marL="12700">
              <a:spcBef>
                <a:spcPts val="100"/>
              </a:spcBef>
            </a:pPr>
            <a:r>
              <a:rPr lang="en-US" sz="1200" b="1" i="1" spc="-5" dirty="0">
                <a:solidFill>
                  <a:srgbClr val="151515"/>
                </a:solidFill>
                <a:latin typeface="Calibri"/>
                <a:cs typeface="Calibri"/>
              </a:rPr>
              <a:t>M</a:t>
            </a:r>
            <a:r>
              <a:rPr lang="en-US" sz="1200" b="1" i="1" dirty="0">
                <a:solidFill>
                  <a:srgbClr val="151515"/>
                </a:solidFill>
                <a:latin typeface="Calibri"/>
                <a:cs typeface="Calibri"/>
              </a:rPr>
              <a:t>i</a:t>
            </a:r>
            <a:r>
              <a:rPr lang="en-US" sz="1200" b="1" i="1" spc="-5" dirty="0">
                <a:solidFill>
                  <a:srgbClr val="151515"/>
                </a:solidFill>
                <a:latin typeface="Calibri"/>
                <a:cs typeface="Calibri"/>
              </a:rPr>
              <a:t>ss</a:t>
            </a:r>
            <a:r>
              <a:rPr lang="en-US" sz="1200" b="1" i="1" dirty="0">
                <a:solidFill>
                  <a:srgbClr val="151515"/>
                </a:solidFill>
                <a:latin typeface="Calibri"/>
                <a:cs typeface="Calibri"/>
              </a:rPr>
              <a:t>i</a:t>
            </a:r>
            <a:r>
              <a:rPr lang="en-US" sz="1200" b="1" i="1" spc="-5" dirty="0">
                <a:solidFill>
                  <a:srgbClr val="151515"/>
                </a:solidFill>
                <a:latin typeface="Calibri"/>
                <a:cs typeface="Calibri"/>
              </a:rPr>
              <a:t>on: Our vision is to foster students who are lifelong, proactive learners. Our students will be clear communicators who use innovative problem-solving to address the complex issues facing our community and world.</a:t>
            </a:r>
            <a:endParaRPr lang="en-US" sz="1200" dirty="0">
              <a:latin typeface="Calibri"/>
              <a:cs typeface="Calibri"/>
            </a:endParaRPr>
          </a:p>
        </p:txBody>
      </p:sp>
      <p:sp>
        <p:nvSpPr>
          <p:cNvPr id="20" name="object 20">
            <a:extLst>
              <a:ext uri="{FF2B5EF4-FFF2-40B4-BE49-F238E27FC236}">
                <a16:creationId xmlns:a16="http://schemas.microsoft.com/office/drawing/2014/main" id="{4856BFAF-5582-CEB9-C455-5EF2DE8D9241}"/>
              </a:ext>
            </a:extLst>
          </p:cNvPr>
          <p:cNvSpPr txBox="1"/>
          <p:nvPr/>
        </p:nvSpPr>
        <p:spPr>
          <a:xfrm>
            <a:off x="7057509" y="335758"/>
            <a:ext cx="4634126" cy="751488"/>
          </a:xfrm>
          <a:prstGeom prst="rect">
            <a:avLst/>
          </a:prstGeom>
        </p:spPr>
        <p:txBody>
          <a:bodyPr vert="horz" wrap="square" lIns="0" tIns="12700" rIns="0" bIns="0" rtlCol="0">
            <a:spAutoFit/>
          </a:bodyPr>
          <a:lstStyle/>
          <a:p>
            <a:pPr marL="12700">
              <a:spcBef>
                <a:spcPts val="100"/>
              </a:spcBef>
            </a:pPr>
            <a:r>
              <a:rPr lang="en-US" sz="1200" b="1" i="1" spc="-5" dirty="0">
                <a:solidFill>
                  <a:srgbClr val="151515"/>
                </a:solidFill>
                <a:latin typeface="Calibri"/>
                <a:cs typeface="Calibri"/>
              </a:rPr>
              <a:t>V</a:t>
            </a:r>
            <a:r>
              <a:rPr lang="en-US" sz="1200" b="1" i="1" dirty="0">
                <a:solidFill>
                  <a:srgbClr val="151515"/>
                </a:solidFill>
                <a:latin typeface="Calibri"/>
                <a:cs typeface="Calibri"/>
              </a:rPr>
              <a:t>i</a:t>
            </a:r>
            <a:r>
              <a:rPr lang="en-US" sz="1200" b="1" i="1" spc="-5" dirty="0">
                <a:solidFill>
                  <a:srgbClr val="151515"/>
                </a:solidFill>
                <a:latin typeface="Calibri"/>
                <a:cs typeface="Calibri"/>
              </a:rPr>
              <a:t>s</a:t>
            </a:r>
            <a:r>
              <a:rPr lang="en-US" sz="1200" b="1" i="1" dirty="0">
                <a:solidFill>
                  <a:srgbClr val="151515"/>
                </a:solidFill>
                <a:latin typeface="Calibri"/>
                <a:cs typeface="Calibri"/>
              </a:rPr>
              <a:t>i</a:t>
            </a:r>
            <a:r>
              <a:rPr lang="en-US" sz="1200" b="1" i="1" spc="-5" dirty="0">
                <a:solidFill>
                  <a:srgbClr val="151515"/>
                </a:solidFill>
                <a:latin typeface="Calibri"/>
                <a:cs typeface="Calibri"/>
              </a:rPr>
              <a:t>on: The mission of Mary Lin Elementary is to educate our students through meaningful, interdisciplinary experiences. Partnerships among students, teachers, and the community will prepare our students to be caring and creative risk-takers ready for the world.</a:t>
            </a:r>
            <a:endParaRPr lang="en-US" sz="1200" dirty="0">
              <a:latin typeface="Calibri"/>
              <a:cs typeface="Calibri"/>
            </a:endParaRPr>
          </a:p>
        </p:txBody>
      </p:sp>
      <p:grpSp>
        <p:nvGrpSpPr>
          <p:cNvPr id="21" name="object 21">
            <a:extLst>
              <a:ext uri="{FF2B5EF4-FFF2-40B4-BE49-F238E27FC236}">
                <a16:creationId xmlns:a16="http://schemas.microsoft.com/office/drawing/2014/main" id="{EB15B8C6-7453-058E-3FAF-F0D98A0BB9D2}"/>
              </a:ext>
            </a:extLst>
          </p:cNvPr>
          <p:cNvGrpSpPr/>
          <p:nvPr/>
        </p:nvGrpSpPr>
        <p:grpSpPr>
          <a:xfrm>
            <a:off x="1552702" y="2436181"/>
            <a:ext cx="1889125" cy="989965"/>
            <a:chOff x="28701" y="2377185"/>
            <a:chExt cx="1889125" cy="989965"/>
          </a:xfrm>
        </p:grpSpPr>
        <p:sp>
          <p:nvSpPr>
            <p:cNvPr id="22" name="object 22">
              <a:extLst>
                <a:ext uri="{FF2B5EF4-FFF2-40B4-BE49-F238E27FC236}">
                  <a16:creationId xmlns:a16="http://schemas.microsoft.com/office/drawing/2014/main" id="{DA6DB849-062D-F7B1-5CF8-B5C5EE325B2F}"/>
                </a:ext>
              </a:extLst>
            </p:cNvPr>
            <p:cNvSpPr/>
            <p:nvPr/>
          </p:nvSpPr>
          <p:spPr>
            <a:xfrm>
              <a:off x="54101" y="2402585"/>
              <a:ext cx="1838325" cy="939165"/>
            </a:xfrm>
            <a:custGeom>
              <a:avLst/>
              <a:gdLst/>
              <a:ahLst/>
              <a:cxnLst/>
              <a:rect l="l" t="t" r="r" b="b"/>
              <a:pathLst>
                <a:path w="1838325" h="939164">
                  <a:moveTo>
                    <a:pt x="1837944" y="0"/>
                  </a:moveTo>
                  <a:lnTo>
                    <a:pt x="0" y="0"/>
                  </a:lnTo>
                  <a:lnTo>
                    <a:pt x="0" y="938784"/>
                  </a:lnTo>
                  <a:lnTo>
                    <a:pt x="1837944" y="938784"/>
                  </a:lnTo>
                  <a:lnTo>
                    <a:pt x="1837944" y="0"/>
                  </a:lnTo>
                  <a:close/>
                </a:path>
              </a:pathLst>
            </a:custGeom>
            <a:solidFill>
              <a:srgbClr val="6A6A6A"/>
            </a:solidFill>
          </p:spPr>
          <p:txBody>
            <a:bodyPr wrap="square" lIns="0" tIns="0" rIns="0" bIns="0" rtlCol="0"/>
            <a:lstStyle/>
            <a:p>
              <a:endParaRPr/>
            </a:p>
          </p:txBody>
        </p:sp>
        <p:sp>
          <p:nvSpPr>
            <p:cNvPr id="23" name="object 23">
              <a:extLst>
                <a:ext uri="{FF2B5EF4-FFF2-40B4-BE49-F238E27FC236}">
                  <a16:creationId xmlns:a16="http://schemas.microsoft.com/office/drawing/2014/main" id="{18BFE1C8-AE38-C810-BC43-785E35A2E2F2}"/>
                </a:ext>
              </a:extLst>
            </p:cNvPr>
            <p:cNvSpPr/>
            <p:nvPr/>
          </p:nvSpPr>
          <p:spPr>
            <a:xfrm>
              <a:off x="54101" y="2402585"/>
              <a:ext cx="1838325" cy="939165"/>
            </a:xfrm>
            <a:custGeom>
              <a:avLst/>
              <a:gdLst/>
              <a:ahLst/>
              <a:cxnLst/>
              <a:rect l="l" t="t" r="r" b="b"/>
              <a:pathLst>
                <a:path w="1838325" h="939164">
                  <a:moveTo>
                    <a:pt x="0" y="938784"/>
                  </a:moveTo>
                  <a:lnTo>
                    <a:pt x="1837944" y="938784"/>
                  </a:lnTo>
                  <a:lnTo>
                    <a:pt x="1837944" y="0"/>
                  </a:lnTo>
                  <a:lnTo>
                    <a:pt x="0" y="0"/>
                  </a:lnTo>
                  <a:lnTo>
                    <a:pt x="0" y="938784"/>
                  </a:lnTo>
                  <a:close/>
                </a:path>
              </a:pathLst>
            </a:custGeom>
            <a:ln w="50800">
              <a:solidFill>
                <a:srgbClr val="FFFFFF"/>
              </a:solidFill>
            </a:ln>
          </p:spPr>
          <p:txBody>
            <a:bodyPr wrap="square" lIns="0" tIns="0" rIns="0" bIns="0" rtlCol="0"/>
            <a:lstStyle/>
            <a:p>
              <a:endParaRPr/>
            </a:p>
          </p:txBody>
        </p:sp>
      </p:grpSp>
      <p:sp>
        <p:nvSpPr>
          <p:cNvPr id="24" name="object 24">
            <a:extLst>
              <a:ext uri="{FF2B5EF4-FFF2-40B4-BE49-F238E27FC236}">
                <a16:creationId xmlns:a16="http://schemas.microsoft.com/office/drawing/2014/main" id="{1C6F0492-781C-E6A4-16ED-7AF2A89392D1}"/>
              </a:ext>
            </a:extLst>
          </p:cNvPr>
          <p:cNvSpPr txBox="1"/>
          <p:nvPr/>
        </p:nvSpPr>
        <p:spPr>
          <a:xfrm>
            <a:off x="1909063" y="2530416"/>
            <a:ext cx="1172210" cy="774065"/>
          </a:xfrm>
          <a:prstGeom prst="rect">
            <a:avLst/>
          </a:prstGeom>
        </p:spPr>
        <p:txBody>
          <a:bodyPr vert="horz" wrap="square" lIns="0" tIns="13335" rIns="0" bIns="0" rtlCol="0">
            <a:spAutoFit/>
          </a:bodyPr>
          <a:lstStyle/>
          <a:p>
            <a:pPr marL="17145" marR="10795" algn="ctr">
              <a:spcBef>
                <a:spcPts val="105"/>
              </a:spcBef>
            </a:pPr>
            <a:r>
              <a:rPr sz="1100" b="1">
                <a:solidFill>
                  <a:srgbClr val="FFFFFF"/>
                </a:solidFill>
                <a:latin typeface="Calibri"/>
                <a:cs typeface="Calibri"/>
              </a:rPr>
              <a:t>F</a:t>
            </a:r>
            <a:r>
              <a:rPr sz="1100" b="1" spc="-10">
                <a:solidFill>
                  <a:srgbClr val="FFFFFF"/>
                </a:solidFill>
                <a:latin typeface="Calibri"/>
                <a:cs typeface="Calibri"/>
              </a:rPr>
              <a:t>o</a:t>
            </a:r>
            <a:r>
              <a:rPr sz="1100" b="1">
                <a:solidFill>
                  <a:srgbClr val="FFFFFF"/>
                </a:solidFill>
                <a:latin typeface="Calibri"/>
                <a:cs typeface="Calibri"/>
              </a:rPr>
              <a:t>ster</a:t>
            </a:r>
            <a:r>
              <a:rPr sz="1100" b="1" spc="5">
                <a:solidFill>
                  <a:srgbClr val="FFFFFF"/>
                </a:solidFill>
                <a:latin typeface="Calibri"/>
                <a:cs typeface="Calibri"/>
              </a:rPr>
              <a:t>i</a:t>
            </a:r>
            <a:r>
              <a:rPr sz="1100" b="1" spc="-5">
                <a:solidFill>
                  <a:srgbClr val="FFFFFF"/>
                </a:solidFill>
                <a:latin typeface="Calibri"/>
                <a:cs typeface="Calibri"/>
              </a:rPr>
              <a:t>n</a:t>
            </a:r>
            <a:r>
              <a:rPr sz="1100" b="1">
                <a:solidFill>
                  <a:srgbClr val="FFFFFF"/>
                </a:solidFill>
                <a:latin typeface="Calibri"/>
                <a:cs typeface="Calibri"/>
              </a:rPr>
              <a:t>g</a:t>
            </a:r>
            <a:r>
              <a:rPr sz="1100" b="1" spc="-20">
                <a:solidFill>
                  <a:srgbClr val="FFFFFF"/>
                </a:solidFill>
                <a:latin typeface="Calibri"/>
                <a:cs typeface="Calibri"/>
              </a:rPr>
              <a:t> </a:t>
            </a:r>
            <a:r>
              <a:rPr sz="1100" b="1">
                <a:solidFill>
                  <a:srgbClr val="FFFFFF"/>
                </a:solidFill>
                <a:latin typeface="Calibri"/>
                <a:cs typeface="Calibri"/>
              </a:rPr>
              <a:t>A</a:t>
            </a:r>
            <a:r>
              <a:rPr sz="1100" b="1" spc="5">
                <a:solidFill>
                  <a:srgbClr val="FFFFFF"/>
                </a:solidFill>
                <a:latin typeface="Calibri"/>
                <a:cs typeface="Calibri"/>
              </a:rPr>
              <a:t>c</a:t>
            </a:r>
            <a:r>
              <a:rPr sz="1100" b="1" spc="-10">
                <a:solidFill>
                  <a:srgbClr val="FFFFFF"/>
                </a:solidFill>
                <a:latin typeface="Calibri"/>
                <a:cs typeface="Calibri"/>
              </a:rPr>
              <a:t>a</a:t>
            </a:r>
            <a:r>
              <a:rPr sz="1100" b="1" spc="-5">
                <a:solidFill>
                  <a:srgbClr val="FFFFFF"/>
                </a:solidFill>
                <a:latin typeface="Calibri"/>
                <a:cs typeface="Calibri"/>
              </a:rPr>
              <a:t>dem</a:t>
            </a:r>
            <a:r>
              <a:rPr sz="1100" b="1" spc="5">
                <a:solidFill>
                  <a:srgbClr val="FFFFFF"/>
                </a:solidFill>
                <a:latin typeface="Calibri"/>
                <a:cs typeface="Calibri"/>
              </a:rPr>
              <a:t>i</a:t>
            </a:r>
            <a:r>
              <a:rPr sz="1100" b="1">
                <a:solidFill>
                  <a:srgbClr val="FFFFFF"/>
                </a:solidFill>
                <a:latin typeface="Calibri"/>
                <a:cs typeface="Calibri"/>
              </a:rPr>
              <a:t>c  Excellence </a:t>
            </a:r>
            <a:r>
              <a:rPr sz="1100" b="1" spc="-5">
                <a:solidFill>
                  <a:srgbClr val="FFFFFF"/>
                </a:solidFill>
                <a:latin typeface="Calibri"/>
                <a:cs typeface="Calibri"/>
              </a:rPr>
              <a:t>for </a:t>
            </a:r>
            <a:r>
              <a:rPr sz="1100" b="1">
                <a:solidFill>
                  <a:srgbClr val="FFFFFF"/>
                </a:solidFill>
                <a:latin typeface="Calibri"/>
                <a:cs typeface="Calibri"/>
              </a:rPr>
              <a:t>All </a:t>
            </a:r>
            <a:r>
              <a:rPr sz="1100" b="1" spc="5">
                <a:solidFill>
                  <a:srgbClr val="FFFFFF"/>
                </a:solidFill>
                <a:latin typeface="Calibri"/>
                <a:cs typeface="Calibri"/>
              </a:rPr>
              <a:t> </a:t>
            </a:r>
            <a:r>
              <a:rPr sz="900" spc="-5">
                <a:solidFill>
                  <a:srgbClr val="FFFFFF"/>
                </a:solidFill>
                <a:latin typeface="Calibri"/>
                <a:cs typeface="Calibri"/>
              </a:rPr>
              <a:t>Data</a:t>
            </a:r>
            <a:endParaRPr sz="900">
              <a:latin typeface="Calibri"/>
              <a:cs typeface="Calibri"/>
            </a:endParaRPr>
          </a:p>
          <a:p>
            <a:pPr marL="12700" marR="5080" algn="ctr">
              <a:spcBef>
                <a:spcPts val="5"/>
              </a:spcBef>
            </a:pPr>
            <a:r>
              <a:rPr sz="900" spc="-5">
                <a:solidFill>
                  <a:srgbClr val="FFFFFF"/>
                </a:solidFill>
                <a:latin typeface="Calibri"/>
                <a:cs typeface="Calibri"/>
              </a:rPr>
              <a:t>Curriculum </a:t>
            </a:r>
            <a:r>
              <a:rPr sz="900">
                <a:solidFill>
                  <a:srgbClr val="FFFFFF"/>
                </a:solidFill>
                <a:latin typeface="Calibri"/>
                <a:cs typeface="Calibri"/>
              </a:rPr>
              <a:t>&amp; </a:t>
            </a:r>
            <a:r>
              <a:rPr sz="900" spc="-5">
                <a:solidFill>
                  <a:srgbClr val="FFFFFF"/>
                </a:solidFill>
                <a:latin typeface="Calibri"/>
                <a:cs typeface="Calibri"/>
              </a:rPr>
              <a:t>Instruction </a:t>
            </a:r>
            <a:r>
              <a:rPr sz="900" spc="-195">
                <a:solidFill>
                  <a:srgbClr val="FFFFFF"/>
                </a:solidFill>
                <a:latin typeface="Calibri"/>
                <a:cs typeface="Calibri"/>
              </a:rPr>
              <a:t> </a:t>
            </a:r>
            <a:r>
              <a:rPr sz="900" spc="-5">
                <a:solidFill>
                  <a:srgbClr val="FFFFFF"/>
                </a:solidFill>
                <a:latin typeface="Calibri"/>
                <a:cs typeface="Calibri"/>
              </a:rPr>
              <a:t>Signature</a:t>
            </a:r>
            <a:r>
              <a:rPr sz="900" spc="5">
                <a:solidFill>
                  <a:srgbClr val="FFFFFF"/>
                </a:solidFill>
                <a:latin typeface="Calibri"/>
                <a:cs typeface="Calibri"/>
              </a:rPr>
              <a:t> </a:t>
            </a:r>
            <a:r>
              <a:rPr sz="900">
                <a:solidFill>
                  <a:srgbClr val="FFFFFF"/>
                </a:solidFill>
                <a:latin typeface="Calibri"/>
                <a:cs typeface="Calibri"/>
              </a:rPr>
              <a:t>Program</a:t>
            </a:r>
            <a:endParaRPr sz="900">
              <a:latin typeface="Calibri"/>
              <a:cs typeface="Calibri"/>
            </a:endParaRPr>
          </a:p>
        </p:txBody>
      </p:sp>
      <p:grpSp>
        <p:nvGrpSpPr>
          <p:cNvPr id="25" name="object 25">
            <a:extLst>
              <a:ext uri="{FF2B5EF4-FFF2-40B4-BE49-F238E27FC236}">
                <a16:creationId xmlns:a16="http://schemas.microsoft.com/office/drawing/2014/main" id="{8B3DF3AB-B60B-4130-7F1B-9F053CA7E407}"/>
              </a:ext>
            </a:extLst>
          </p:cNvPr>
          <p:cNvGrpSpPr/>
          <p:nvPr/>
        </p:nvGrpSpPr>
        <p:grpSpPr>
          <a:xfrm>
            <a:off x="1552702" y="3621314"/>
            <a:ext cx="1889125" cy="831215"/>
            <a:chOff x="28701" y="3591814"/>
            <a:chExt cx="1889125" cy="831215"/>
          </a:xfrm>
        </p:grpSpPr>
        <p:sp>
          <p:nvSpPr>
            <p:cNvPr id="26" name="object 26">
              <a:extLst>
                <a:ext uri="{FF2B5EF4-FFF2-40B4-BE49-F238E27FC236}">
                  <a16:creationId xmlns:a16="http://schemas.microsoft.com/office/drawing/2014/main" id="{FAA67F5F-93C0-CE47-8C38-2E8470DCF6E7}"/>
                </a:ext>
              </a:extLst>
            </p:cNvPr>
            <p:cNvSpPr/>
            <p:nvPr/>
          </p:nvSpPr>
          <p:spPr>
            <a:xfrm>
              <a:off x="54101" y="3617214"/>
              <a:ext cx="1838325" cy="780415"/>
            </a:xfrm>
            <a:custGeom>
              <a:avLst/>
              <a:gdLst/>
              <a:ahLst/>
              <a:cxnLst/>
              <a:rect l="l" t="t" r="r" b="b"/>
              <a:pathLst>
                <a:path w="1838325" h="780414">
                  <a:moveTo>
                    <a:pt x="1837944" y="0"/>
                  </a:moveTo>
                  <a:lnTo>
                    <a:pt x="0" y="0"/>
                  </a:lnTo>
                  <a:lnTo>
                    <a:pt x="0" y="780288"/>
                  </a:lnTo>
                  <a:lnTo>
                    <a:pt x="1837944" y="780288"/>
                  </a:lnTo>
                  <a:lnTo>
                    <a:pt x="1837944" y="0"/>
                  </a:lnTo>
                  <a:close/>
                </a:path>
              </a:pathLst>
            </a:custGeom>
            <a:solidFill>
              <a:srgbClr val="006EA9"/>
            </a:solidFill>
          </p:spPr>
          <p:txBody>
            <a:bodyPr wrap="square" lIns="0" tIns="0" rIns="0" bIns="0" rtlCol="0"/>
            <a:lstStyle/>
            <a:p>
              <a:endParaRPr/>
            </a:p>
          </p:txBody>
        </p:sp>
        <p:sp>
          <p:nvSpPr>
            <p:cNvPr id="27" name="object 27">
              <a:extLst>
                <a:ext uri="{FF2B5EF4-FFF2-40B4-BE49-F238E27FC236}">
                  <a16:creationId xmlns:a16="http://schemas.microsoft.com/office/drawing/2014/main" id="{A14D8746-46CD-A1C4-B1F4-0BE3E43CE340}"/>
                </a:ext>
              </a:extLst>
            </p:cNvPr>
            <p:cNvSpPr/>
            <p:nvPr/>
          </p:nvSpPr>
          <p:spPr>
            <a:xfrm>
              <a:off x="54101" y="3617214"/>
              <a:ext cx="1838325" cy="780415"/>
            </a:xfrm>
            <a:custGeom>
              <a:avLst/>
              <a:gdLst/>
              <a:ahLst/>
              <a:cxnLst/>
              <a:rect l="l" t="t" r="r" b="b"/>
              <a:pathLst>
                <a:path w="1838325" h="780414">
                  <a:moveTo>
                    <a:pt x="0" y="780288"/>
                  </a:moveTo>
                  <a:lnTo>
                    <a:pt x="1837944" y="780288"/>
                  </a:lnTo>
                  <a:lnTo>
                    <a:pt x="1837944" y="0"/>
                  </a:lnTo>
                  <a:lnTo>
                    <a:pt x="0" y="0"/>
                  </a:lnTo>
                  <a:lnTo>
                    <a:pt x="0" y="780288"/>
                  </a:lnTo>
                  <a:close/>
                </a:path>
              </a:pathLst>
            </a:custGeom>
            <a:ln w="50800">
              <a:solidFill>
                <a:srgbClr val="FFFFFF"/>
              </a:solidFill>
            </a:ln>
          </p:spPr>
          <p:txBody>
            <a:bodyPr wrap="square" lIns="0" tIns="0" rIns="0" bIns="0" rtlCol="0"/>
            <a:lstStyle/>
            <a:p>
              <a:endParaRPr/>
            </a:p>
          </p:txBody>
        </p:sp>
      </p:grpSp>
      <p:sp>
        <p:nvSpPr>
          <p:cNvPr id="28" name="object 28">
            <a:extLst>
              <a:ext uri="{FF2B5EF4-FFF2-40B4-BE49-F238E27FC236}">
                <a16:creationId xmlns:a16="http://schemas.microsoft.com/office/drawing/2014/main" id="{E9CDB204-3F78-622C-8430-A2587769F78E}"/>
              </a:ext>
            </a:extLst>
          </p:cNvPr>
          <p:cNvSpPr txBox="1"/>
          <p:nvPr/>
        </p:nvSpPr>
        <p:spPr>
          <a:xfrm>
            <a:off x="1832864" y="3716182"/>
            <a:ext cx="1321435" cy="667385"/>
          </a:xfrm>
          <a:prstGeom prst="rect">
            <a:avLst/>
          </a:prstGeom>
        </p:spPr>
        <p:txBody>
          <a:bodyPr vert="horz" wrap="square" lIns="0" tIns="12700" rIns="0" bIns="0" rtlCol="0">
            <a:spAutoFit/>
          </a:bodyPr>
          <a:lstStyle/>
          <a:p>
            <a:pPr marL="140335" marR="5080" indent="-128270">
              <a:spcBef>
                <a:spcPts val="100"/>
              </a:spcBef>
            </a:pPr>
            <a:r>
              <a:rPr sz="1200" b="1">
                <a:solidFill>
                  <a:srgbClr val="FFFFFF"/>
                </a:solidFill>
                <a:latin typeface="Calibri"/>
                <a:cs typeface="Calibri"/>
              </a:rPr>
              <a:t>Building</a:t>
            </a:r>
            <a:r>
              <a:rPr sz="1200" b="1" spc="-15">
                <a:solidFill>
                  <a:srgbClr val="FFFFFF"/>
                </a:solidFill>
                <a:latin typeface="Calibri"/>
                <a:cs typeface="Calibri"/>
              </a:rPr>
              <a:t> </a:t>
            </a:r>
            <a:r>
              <a:rPr sz="1200" b="1">
                <a:solidFill>
                  <a:srgbClr val="FFFFFF"/>
                </a:solidFill>
                <a:latin typeface="Calibri"/>
                <a:cs typeface="Calibri"/>
              </a:rPr>
              <a:t>a</a:t>
            </a:r>
            <a:r>
              <a:rPr sz="1200" b="1" spc="-40">
                <a:solidFill>
                  <a:srgbClr val="FFFFFF"/>
                </a:solidFill>
                <a:latin typeface="Calibri"/>
                <a:cs typeface="Calibri"/>
              </a:rPr>
              <a:t> </a:t>
            </a:r>
            <a:r>
              <a:rPr sz="1200" b="1">
                <a:solidFill>
                  <a:srgbClr val="FFFFFF"/>
                </a:solidFill>
                <a:latin typeface="Calibri"/>
                <a:cs typeface="Calibri"/>
              </a:rPr>
              <a:t>Culture</a:t>
            </a:r>
            <a:r>
              <a:rPr sz="1200" b="1" spc="-35">
                <a:solidFill>
                  <a:srgbClr val="FFFFFF"/>
                </a:solidFill>
                <a:latin typeface="Calibri"/>
                <a:cs typeface="Calibri"/>
              </a:rPr>
              <a:t> </a:t>
            </a:r>
            <a:r>
              <a:rPr sz="1200" b="1">
                <a:solidFill>
                  <a:srgbClr val="FFFFFF"/>
                </a:solidFill>
                <a:latin typeface="Calibri"/>
                <a:cs typeface="Calibri"/>
              </a:rPr>
              <a:t>of </a:t>
            </a:r>
            <a:r>
              <a:rPr sz="1200" b="1" spc="-254">
                <a:solidFill>
                  <a:srgbClr val="FFFFFF"/>
                </a:solidFill>
                <a:latin typeface="Calibri"/>
                <a:cs typeface="Calibri"/>
              </a:rPr>
              <a:t> </a:t>
            </a:r>
            <a:r>
              <a:rPr sz="1200" b="1" spc="-5">
                <a:solidFill>
                  <a:srgbClr val="FFFFFF"/>
                </a:solidFill>
                <a:latin typeface="Calibri"/>
                <a:cs typeface="Calibri"/>
              </a:rPr>
              <a:t>Student</a:t>
            </a:r>
            <a:r>
              <a:rPr sz="1200" b="1" spc="-20">
                <a:solidFill>
                  <a:srgbClr val="FFFFFF"/>
                </a:solidFill>
                <a:latin typeface="Calibri"/>
                <a:cs typeface="Calibri"/>
              </a:rPr>
              <a:t> </a:t>
            </a:r>
            <a:r>
              <a:rPr sz="1200" b="1">
                <a:solidFill>
                  <a:srgbClr val="FFFFFF"/>
                </a:solidFill>
                <a:latin typeface="Calibri"/>
                <a:cs typeface="Calibri"/>
              </a:rPr>
              <a:t>Support</a:t>
            </a:r>
            <a:endParaRPr sz="1200">
              <a:latin typeface="Calibri"/>
              <a:cs typeface="Calibri"/>
            </a:endParaRPr>
          </a:p>
          <a:p>
            <a:pPr marL="155575" marR="15875" indent="-128270">
              <a:spcBef>
                <a:spcPts val="10"/>
              </a:spcBef>
            </a:pPr>
            <a:r>
              <a:rPr sz="900" spc="-5">
                <a:solidFill>
                  <a:srgbClr val="FFFFFF"/>
                </a:solidFill>
                <a:latin typeface="Calibri"/>
                <a:cs typeface="Calibri"/>
              </a:rPr>
              <a:t>Whole Child </a:t>
            </a:r>
            <a:r>
              <a:rPr sz="900">
                <a:solidFill>
                  <a:srgbClr val="FFFFFF"/>
                </a:solidFill>
                <a:latin typeface="Calibri"/>
                <a:cs typeface="Calibri"/>
              </a:rPr>
              <a:t>&amp; </a:t>
            </a:r>
            <a:r>
              <a:rPr sz="900" spc="-5">
                <a:solidFill>
                  <a:srgbClr val="FFFFFF"/>
                </a:solidFill>
                <a:latin typeface="Calibri"/>
                <a:cs typeface="Calibri"/>
              </a:rPr>
              <a:t>Intervention </a:t>
            </a:r>
            <a:r>
              <a:rPr sz="900" spc="-190">
                <a:solidFill>
                  <a:srgbClr val="FFFFFF"/>
                </a:solidFill>
                <a:latin typeface="Calibri"/>
                <a:cs typeface="Calibri"/>
              </a:rPr>
              <a:t> </a:t>
            </a:r>
            <a:r>
              <a:rPr sz="900" spc="-5">
                <a:solidFill>
                  <a:srgbClr val="FFFFFF"/>
                </a:solidFill>
                <a:latin typeface="Calibri"/>
                <a:cs typeface="Calibri"/>
              </a:rPr>
              <a:t>Personalized Learning</a:t>
            </a:r>
            <a:endParaRPr sz="900">
              <a:latin typeface="Calibri"/>
              <a:cs typeface="Calibri"/>
            </a:endParaRPr>
          </a:p>
        </p:txBody>
      </p:sp>
      <p:grpSp>
        <p:nvGrpSpPr>
          <p:cNvPr id="29" name="object 29">
            <a:extLst>
              <a:ext uri="{FF2B5EF4-FFF2-40B4-BE49-F238E27FC236}">
                <a16:creationId xmlns:a16="http://schemas.microsoft.com/office/drawing/2014/main" id="{1D619829-8C88-6B84-2735-E0AF6CBF5933}"/>
              </a:ext>
            </a:extLst>
          </p:cNvPr>
          <p:cNvGrpSpPr/>
          <p:nvPr/>
        </p:nvGrpSpPr>
        <p:grpSpPr>
          <a:xfrm>
            <a:off x="1552702" y="4717310"/>
            <a:ext cx="1889125" cy="831215"/>
            <a:chOff x="28701" y="4618990"/>
            <a:chExt cx="1889125" cy="831215"/>
          </a:xfrm>
        </p:grpSpPr>
        <p:sp>
          <p:nvSpPr>
            <p:cNvPr id="30" name="object 30">
              <a:extLst>
                <a:ext uri="{FF2B5EF4-FFF2-40B4-BE49-F238E27FC236}">
                  <a16:creationId xmlns:a16="http://schemas.microsoft.com/office/drawing/2014/main" id="{ED7575A7-5C91-4D63-84DB-E0DD6907B506}"/>
                </a:ext>
              </a:extLst>
            </p:cNvPr>
            <p:cNvSpPr/>
            <p:nvPr/>
          </p:nvSpPr>
          <p:spPr>
            <a:xfrm>
              <a:off x="54101" y="4644390"/>
              <a:ext cx="1838325" cy="780415"/>
            </a:xfrm>
            <a:custGeom>
              <a:avLst/>
              <a:gdLst/>
              <a:ahLst/>
              <a:cxnLst/>
              <a:rect l="l" t="t" r="r" b="b"/>
              <a:pathLst>
                <a:path w="1838325" h="780414">
                  <a:moveTo>
                    <a:pt x="1837944" y="0"/>
                  </a:moveTo>
                  <a:lnTo>
                    <a:pt x="0" y="0"/>
                  </a:lnTo>
                  <a:lnTo>
                    <a:pt x="0" y="780288"/>
                  </a:lnTo>
                  <a:lnTo>
                    <a:pt x="1837944" y="780288"/>
                  </a:lnTo>
                  <a:lnTo>
                    <a:pt x="1837944" y="0"/>
                  </a:lnTo>
                  <a:close/>
                </a:path>
              </a:pathLst>
            </a:custGeom>
            <a:solidFill>
              <a:srgbClr val="DF6A35"/>
            </a:solidFill>
          </p:spPr>
          <p:txBody>
            <a:bodyPr wrap="square" lIns="0" tIns="0" rIns="0" bIns="0" rtlCol="0"/>
            <a:lstStyle/>
            <a:p>
              <a:endParaRPr/>
            </a:p>
          </p:txBody>
        </p:sp>
        <p:sp>
          <p:nvSpPr>
            <p:cNvPr id="31" name="object 31">
              <a:extLst>
                <a:ext uri="{FF2B5EF4-FFF2-40B4-BE49-F238E27FC236}">
                  <a16:creationId xmlns:a16="http://schemas.microsoft.com/office/drawing/2014/main" id="{7CD6FE7B-B423-8064-B552-CB315BB4436B}"/>
                </a:ext>
              </a:extLst>
            </p:cNvPr>
            <p:cNvSpPr/>
            <p:nvPr/>
          </p:nvSpPr>
          <p:spPr>
            <a:xfrm>
              <a:off x="54101" y="4644390"/>
              <a:ext cx="1838325" cy="780415"/>
            </a:xfrm>
            <a:custGeom>
              <a:avLst/>
              <a:gdLst/>
              <a:ahLst/>
              <a:cxnLst/>
              <a:rect l="l" t="t" r="r" b="b"/>
              <a:pathLst>
                <a:path w="1838325" h="780414">
                  <a:moveTo>
                    <a:pt x="0" y="780288"/>
                  </a:moveTo>
                  <a:lnTo>
                    <a:pt x="1837944" y="780288"/>
                  </a:lnTo>
                  <a:lnTo>
                    <a:pt x="1837944" y="0"/>
                  </a:lnTo>
                  <a:lnTo>
                    <a:pt x="0" y="0"/>
                  </a:lnTo>
                  <a:lnTo>
                    <a:pt x="0" y="780288"/>
                  </a:lnTo>
                  <a:close/>
                </a:path>
              </a:pathLst>
            </a:custGeom>
            <a:ln w="50799">
              <a:solidFill>
                <a:srgbClr val="FFFFFF"/>
              </a:solidFill>
            </a:ln>
          </p:spPr>
          <p:txBody>
            <a:bodyPr wrap="square" lIns="0" tIns="0" rIns="0" bIns="0" rtlCol="0"/>
            <a:lstStyle/>
            <a:p>
              <a:endParaRPr/>
            </a:p>
          </p:txBody>
        </p:sp>
      </p:grpSp>
      <p:sp>
        <p:nvSpPr>
          <p:cNvPr id="32" name="object 32">
            <a:extLst>
              <a:ext uri="{FF2B5EF4-FFF2-40B4-BE49-F238E27FC236}">
                <a16:creationId xmlns:a16="http://schemas.microsoft.com/office/drawing/2014/main" id="{3E421F60-F461-6AC7-B940-519787071454}"/>
              </a:ext>
            </a:extLst>
          </p:cNvPr>
          <p:cNvSpPr txBox="1"/>
          <p:nvPr/>
        </p:nvSpPr>
        <p:spPr>
          <a:xfrm>
            <a:off x="1675892" y="4812814"/>
            <a:ext cx="1638300" cy="667385"/>
          </a:xfrm>
          <a:prstGeom prst="rect">
            <a:avLst/>
          </a:prstGeom>
        </p:spPr>
        <p:txBody>
          <a:bodyPr vert="horz" wrap="square" lIns="0" tIns="12700" rIns="0" bIns="0" rtlCol="0">
            <a:spAutoFit/>
          </a:bodyPr>
          <a:lstStyle/>
          <a:p>
            <a:pPr marL="337185" marR="5080" indent="-325120">
              <a:spcBef>
                <a:spcPts val="100"/>
              </a:spcBef>
            </a:pPr>
            <a:r>
              <a:rPr sz="1200" b="1">
                <a:solidFill>
                  <a:srgbClr val="FFFFFF"/>
                </a:solidFill>
                <a:latin typeface="Calibri"/>
                <a:cs typeface="Calibri"/>
              </a:rPr>
              <a:t>Equipping &amp; </a:t>
            </a:r>
            <a:r>
              <a:rPr sz="1200" b="1" spc="-5">
                <a:solidFill>
                  <a:srgbClr val="FFFFFF"/>
                </a:solidFill>
                <a:latin typeface="Calibri"/>
                <a:cs typeface="Calibri"/>
              </a:rPr>
              <a:t>Empowering </a:t>
            </a:r>
            <a:r>
              <a:rPr sz="1200" b="1" spc="-260">
                <a:solidFill>
                  <a:srgbClr val="FFFFFF"/>
                </a:solidFill>
                <a:latin typeface="Calibri"/>
                <a:cs typeface="Calibri"/>
              </a:rPr>
              <a:t> </a:t>
            </a:r>
            <a:r>
              <a:rPr sz="1200" b="1" spc="-5">
                <a:solidFill>
                  <a:srgbClr val="FFFFFF"/>
                </a:solidFill>
                <a:latin typeface="Calibri"/>
                <a:cs typeface="Calibri"/>
              </a:rPr>
              <a:t>Leaders</a:t>
            </a:r>
            <a:r>
              <a:rPr sz="1200" b="1" spc="-10">
                <a:solidFill>
                  <a:srgbClr val="FFFFFF"/>
                </a:solidFill>
                <a:latin typeface="Calibri"/>
                <a:cs typeface="Calibri"/>
              </a:rPr>
              <a:t> </a:t>
            </a:r>
            <a:r>
              <a:rPr sz="1200" b="1">
                <a:solidFill>
                  <a:srgbClr val="FFFFFF"/>
                </a:solidFill>
                <a:latin typeface="Calibri"/>
                <a:cs typeface="Calibri"/>
              </a:rPr>
              <a:t>&amp;</a:t>
            </a:r>
            <a:r>
              <a:rPr sz="1200" b="1" spc="-10">
                <a:solidFill>
                  <a:srgbClr val="FFFFFF"/>
                </a:solidFill>
                <a:latin typeface="Calibri"/>
                <a:cs typeface="Calibri"/>
              </a:rPr>
              <a:t> </a:t>
            </a:r>
            <a:r>
              <a:rPr sz="1200" b="1" spc="-5">
                <a:solidFill>
                  <a:srgbClr val="FFFFFF"/>
                </a:solidFill>
                <a:latin typeface="Calibri"/>
                <a:cs typeface="Calibri"/>
              </a:rPr>
              <a:t>Staff</a:t>
            </a:r>
            <a:endParaRPr sz="1200">
              <a:latin typeface="Calibri"/>
              <a:cs typeface="Calibri"/>
            </a:endParaRPr>
          </a:p>
          <a:p>
            <a:pPr marL="212090" marR="32384" indent="172085">
              <a:spcBef>
                <a:spcPts val="10"/>
              </a:spcBef>
            </a:pPr>
            <a:r>
              <a:rPr sz="900" spc="-5">
                <a:solidFill>
                  <a:srgbClr val="FFFFFF"/>
                </a:solidFill>
                <a:latin typeface="Calibri"/>
                <a:cs typeface="Calibri"/>
              </a:rPr>
              <a:t>Strategic Staff Support </a:t>
            </a:r>
            <a:r>
              <a:rPr sz="900">
                <a:solidFill>
                  <a:srgbClr val="FFFFFF"/>
                </a:solidFill>
                <a:latin typeface="Calibri"/>
                <a:cs typeface="Calibri"/>
              </a:rPr>
              <a:t> </a:t>
            </a:r>
            <a:r>
              <a:rPr sz="900" spc="-5">
                <a:solidFill>
                  <a:srgbClr val="FFFFFF"/>
                </a:solidFill>
                <a:latin typeface="Calibri"/>
                <a:cs typeface="Calibri"/>
              </a:rPr>
              <a:t>Equitable</a:t>
            </a:r>
            <a:r>
              <a:rPr sz="900">
                <a:solidFill>
                  <a:srgbClr val="FFFFFF"/>
                </a:solidFill>
                <a:latin typeface="Calibri"/>
                <a:cs typeface="Calibri"/>
              </a:rPr>
              <a:t> </a:t>
            </a:r>
            <a:r>
              <a:rPr sz="900" spc="-5">
                <a:solidFill>
                  <a:srgbClr val="FFFFFF"/>
                </a:solidFill>
                <a:latin typeface="Calibri"/>
                <a:cs typeface="Calibri"/>
              </a:rPr>
              <a:t>Resource</a:t>
            </a:r>
            <a:r>
              <a:rPr sz="900" spc="-20">
                <a:solidFill>
                  <a:srgbClr val="FFFFFF"/>
                </a:solidFill>
                <a:latin typeface="Calibri"/>
                <a:cs typeface="Calibri"/>
              </a:rPr>
              <a:t> </a:t>
            </a:r>
            <a:r>
              <a:rPr sz="900" spc="-5">
                <a:solidFill>
                  <a:srgbClr val="FFFFFF"/>
                </a:solidFill>
                <a:latin typeface="Calibri"/>
                <a:cs typeface="Calibri"/>
              </a:rPr>
              <a:t>Allocation</a:t>
            </a:r>
            <a:endParaRPr sz="900">
              <a:latin typeface="Calibri"/>
              <a:cs typeface="Calibri"/>
            </a:endParaRPr>
          </a:p>
        </p:txBody>
      </p:sp>
      <p:grpSp>
        <p:nvGrpSpPr>
          <p:cNvPr id="33" name="object 33">
            <a:extLst>
              <a:ext uri="{FF2B5EF4-FFF2-40B4-BE49-F238E27FC236}">
                <a16:creationId xmlns:a16="http://schemas.microsoft.com/office/drawing/2014/main" id="{9BF15019-CB10-6894-742D-006754B826FF}"/>
              </a:ext>
            </a:extLst>
          </p:cNvPr>
          <p:cNvGrpSpPr/>
          <p:nvPr/>
        </p:nvGrpSpPr>
        <p:grpSpPr>
          <a:xfrm>
            <a:off x="1552702" y="5753629"/>
            <a:ext cx="1889125" cy="831215"/>
            <a:chOff x="28701" y="5655309"/>
            <a:chExt cx="1889125" cy="831215"/>
          </a:xfrm>
        </p:grpSpPr>
        <p:sp>
          <p:nvSpPr>
            <p:cNvPr id="34" name="object 34">
              <a:extLst>
                <a:ext uri="{FF2B5EF4-FFF2-40B4-BE49-F238E27FC236}">
                  <a16:creationId xmlns:a16="http://schemas.microsoft.com/office/drawing/2014/main" id="{5EBCC8BD-1D0E-F155-ABA5-51EB909ABEF3}"/>
                </a:ext>
              </a:extLst>
            </p:cNvPr>
            <p:cNvSpPr/>
            <p:nvPr/>
          </p:nvSpPr>
          <p:spPr>
            <a:xfrm>
              <a:off x="54101" y="5680709"/>
              <a:ext cx="1838325" cy="780415"/>
            </a:xfrm>
            <a:custGeom>
              <a:avLst/>
              <a:gdLst/>
              <a:ahLst/>
              <a:cxnLst/>
              <a:rect l="l" t="t" r="r" b="b"/>
              <a:pathLst>
                <a:path w="1838325" h="780414">
                  <a:moveTo>
                    <a:pt x="1837944" y="0"/>
                  </a:moveTo>
                  <a:lnTo>
                    <a:pt x="0" y="0"/>
                  </a:lnTo>
                  <a:lnTo>
                    <a:pt x="0" y="780287"/>
                  </a:lnTo>
                  <a:lnTo>
                    <a:pt x="1837944" y="780287"/>
                  </a:lnTo>
                  <a:lnTo>
                    <a:pt x="1837944" y="0"/>
                  </a:lnTo>
                  <a:close/>
                </a:path>
              </a:pathLst>
            </a:custGeom>
            <a:solidFill>
              <a:srgbClr val="BE9000"/>
            </a:solidFill>
          </p:spPr>
          <p:txBody>
            <a:bodyPr wrap="square" lIns="0" tIns="0" rIns="0" bIns="0" rtlCol="0"/>
            <a:lstStyle/>
            <a:p>
              <a:endParaRPr/>
            </a:p>
          </p:txBody>
        </p:sp>
        <p:sp>
          <p:nvSpPr>
            <p:cNvPr id="35" name="object 35">
              <a:extLst>
                <a:ext uri="{FF2B5EF4-FFF2-40B4-BE49-F238E27FC236}">
                  <a16:creationId xmlns:a16="http://schemas.microsoft.com/office/drawing/2014/main" id="{1185460D-A0D1-CCC5-5A92-BEAB644A2908}"/>
                </a:ext>
              </a:extLst>
            </p:cNvPr>
            <p:cNvSpPr/>
            <p:nvPr/>
          </p:nvSpPr>
          <p:spPr>
            <a:xfrm>
              <a:off x="54101" y="5680709"/>
              <a:ext cx="1838325" cy="780415"/>
            </a:xfrm>
            <a:custGeom>
              <a:avLst/>
              <a:gdLst/>
              <a:ahLst/>
              <a:cxnLst/>
              <a:rect l="l" t="t" r="r" b="b"/>
              <a:pathLst>
                <a:path w="1838325" h="780414">
                  <a:moveTo>
                    <a:pt x="0" y="780287"/>
                  </a:moveTo>
                  <a:lnTo>
                    <a:pt x="1837944" y="780287"/>
                  </a:lnTo>
                  <a:lnTo>
                    <a:pt x="1837944" y="0"/>
                  </a:lnTo>
                  <a:lnTo>
                    <a:pt x="0" y="0"/>
                  </a:lnTo>
                  <a:lnTo>
                    <a:pt x="0" y="780287"/>
                  </a:lnTo>
                  <a:close/>
                </a:path>
              </a:pathLst>
            </a:custGeom>
            <a:ln w="50800">
              <a:solidFill>
                <a:srgbClr val="FFFFFF"/>
              </a:solidFill>
            </a:ln>
          </p:spPr>
          <p:txBody>
            <a:bodyPr wrap="square" lIns="0" tIns="0" rIns="0" bIns="0" rtlCol="0"/>
            <a:lstStyle/>
            <a:p>
              <a:endParaRPr/>
            </a:p>
          </p:txBody>
        </p:sp>
      </p:grpSp>
      <p:sp>
        <p:nvSpPr>
          <p:cNvPr id="36" name="object 36">
            <a:extLst>
              <a:ext uri="{FF2B5EF4-FFF2-40B4-BE49-F238E27FC236}">
                <a16:creationId xmlns:a16="http://schemas.microsoft.com/office/drawing/2014/main" id="{756FC5C3-89CF-F387-AC19-C1631FF47961}"/>
              </a:ext>
            </a:extLst>
          </p:cNvPr>
          <p:cNvSpPr txBox="1"/>
          <p:nvPr/>
        </p:nvSpPr>
        <p:spPr>
          <a:xfrm>
            <a:off x="1832863" y="5849997"/>
            <a:ext cx="1454150" cy="667385"/>
          </a:xfrm>
          <a:prstGeom prst="rect">
            <a:avLst/>
          </a:prstGeom>
        </p:spPr>
        <p:txBody>
          <a:bodyPr vert="horz" wrap="square" lIns="0" tIns="12700" rIns="0" bIns="0" rtlCol="0">
            <a:spAutoFit/>
          </a:bodyPr>
          <a:lstStyle/>
          <a:p>
            <a:pPr marL="180340" marR="136525" indent="-167640">
              <a:spcBef>
                <a:spcPts val="100"/>
              </a:spcBef>
            </a:pPr>
            <a:r>
              <a:rPr sz="1200" b="1" spc="-5">
                <a:solidFill>
                  <a:srgbClr val="FFFFFF"/>
                </a:solidFill>
                <a:latin typeface="Calibri"/>
                <a:cs typeface="Calibri"/>
              </a:rPr>
              <a:t>Creating</a:t>
            </a:r>
            <a:r>
              <a:rPr sz="1200" b="1" spc="-25">
                <a:solidFill>
                  <a:srgbClr val="FFFFFF"/>
                </a:solidFill>
                <a:latin typeface="Calibri"/>
                <a:cs typeface="Calibri"/>
              </a:rPr>
              <a:t> </a:t>
            </a:r>
            <a:r>
              <a:rPr sz="1200" b="1">
                <a:solidFill>
                  <a:srgbClr val="FFFFFF"/>
                </a:solidFill>
                <a:latin typeface="Calibri"/>
                <a:cs typeface="Calibri"/>
              </a:rPr>
              <a:t>a</a:t>
            </a:r>
            <a:r>
              <a:rPr sz="1200" b="1" spc="-20">
                <a:solidFill>
                  <a:srgbClr val="FFFFFF"/>
                </a:solidFill>
                <a:latin typeface="Calibri"/>
                <a:cs typeface="Calibri"/>
              </a:rPr>
              <a:t> </a:t>
            </a:r>
            <a:r>
              <a:rPr sz="1200" b="1" spc="-5">
                <a:solidFill>
                  <a:srgbClr val="FFFFFF"/>
                </a:solidFill>
                <a:latin typeface="Calibri"/>
                <a:cs typeface="Calibri"/>
              </a:rPr>
              <a:t>System</a:t>
            </a:r>
            <a:r>
              <a:rPr sz="1200" b="1" spc="-30">
                <a:solidFill>
                  <a:srgbClr val="FFFFFF"/>
                </a:solidFill>
                <a:latin typeface="Calibri"/>
                <a:cs typeface="Calibri"/>
              </a:rPr>
              <a:t> </a:t>
            </a:r>
            <a:r>
              <a:rPr sz="1200" b="1">
                <a:solidFill>
                  <a:srgbClr val="FFFFFF"/>
                </a:solidFill>
                <a:latin typeface="Calibri"/>
                <a:cs typeface="Calibri"/>
              </a:rPr>
              <a:t>of </a:t>
            </a:r>
            <a:r>
              <a:rPr sz="1200" b="1" spc="-254">
                <a:solidFill>
                  <a:srgbClr val="FFFFFF"/>
                </a:solidFill>
                <a:latin typeface="Calibri"/>
                <a:cs typeface="Calibri"/>
              </a:rPr>
              <a:t> </a:t>
            </a:r>
            <a:r>
              <a:rPr sz="1200" b="1">
                <a:solidFill>
                  <a:srgbClr val="FFFFFF"/>
                </a:solidFill>
                <a:latin typeface="Calibri"/>
                <a:cs typeface="Calibri"/>
              </a:rPr>
              <a:t>School</a:t>
            </a:r>
            <a:r>
              <a:rPr sz="1200" b="1" spc="-10">
                <a:solidFill>
                  <a:srgbClr val="FFFFFF"/>
                </a:solidFill>
                <a:latin typeface="Calibri"/>
                <a:cs typeface="Calibri"/>
              </a:rPr>
              <a:t> </a:t>
            </a:r>
            <a:r>
              <a:rPr sz="1200" b="1">
                <a:solidFill>
                  <a:srgbClr val="FFFFFF"/>
                </a:solidFill>
                <a:latin typeface="Calibri"/>
                <a:cs typeface="Calibri"/>
              </a:rPr>
              <a:t>Support</a:t>
            </a:r>
            <a:endParaRPr sz="1200">
              <a:latin typeface="Calibri"/>
              <a:cs typeface="Calibri"/>
            </a:endParaRPr>
          </a:p>
          <a:p>
            <a:pPr marL="43815" algn="ctr">
              <a:spcBef>
                <a:spcPts val="10"/>
              </a:spcBef>
            </a:pPr>
            <a:r>
              <a:rPr sz="900" spc="-5">
                <a:solidFill>
                  <a:srgbClr val="FFFFFF"/>
                </a:solidFill>
                <a:latin typeface="Calibri"/>
                <a:cs typeface="Calibri"/>
              </a:rPr>
              <a:t>Strategic</a:t>
            </a:r>
            <a:r>
              <a:rPr sz="900" spc="-20">
                <a:solidFill>
                  <a:srgbClr val="FFFFFF"/>
                </a:solidFill>
                <a:latin typeface="Calibri"/>
                <a:cs typeface="Calibri"/>
              </a:rPr>
              <a:t> </a:t>
            </a:r>
            <a:r>
              <a:rPr sz="900" spc="-5">
                <a:solidFill>
                  <a:srgbClr val="FFFFFF"/>
                </a:solidFill>
                <a:latin typeface="Calibri"/>
                <a:cs typeface="Calibri"/>
              </a:rPr>
              <a:t>Staff</a:t>
            </a:r>
            <a:r>
              <a:rPr sz="900" spc="-15">
                <a:solidFill>
                  <a:srgbClr val="FFFFFF"/>
                </a:solidFill>
                <a:latin typeface="Calibri"/>
                <a:cs typeface="Calibri"/>
              </a:rPr>
              <a:t> </a:t>
            </a:r>
            <a:r>
              <a:rPr sz="900" spc="-5">
                <a:solidFill>
                  <a:srgbClr val="FFFFFF"/>
                </a:solidFill>
                <a:latin typeface="Calibri"/>
                <a:cs typeface="Calibri"/>
              </a:rPr>
              <a:t>Support</a:t>
            </a:r>
            <a:endParaRPr sz="900">
              <a:latin typeface="Calibri"/>
              <a:cs typeface="Calibri"/>
            </a:endParaRPr>
          </a:p>
          <a:p>
            <a:pPr marL="42545" algn="ctr"/>
            <a:r>
              <a:rPr sz="900" spc="-5">
                <a:solidFill>
                  <a:srgbClr val="FFFFFF"/>
                </a:solidFill>
                <a:latin typeface="Calibri"/>
                <a:cs typeface="Calibri"/>
              </a:rPr>
              <a:t>Equitable</a:t>
            </a:r>
            <a:r>
              <a:rPr sz="900" spc="5">
                <a:solidFill>
                  <a:srgbClr val="FFFFFF"/>
                </a:solidFill>
                <a:latin typeface="Calibri"/>
                <a:cs typeface="Calibri"/>
              </a:rPr>
              <a:t> </a:t>
            </a:r>
            <a:r>
              <a:rPr sz="900" spc="-5">
                <a:solidFill>
                  <a:srgbClr val="FFFFFF"/>
                </a:solidFill>
                <a:latin typeface="Calibri"/>
                <a:cs typeface="Calibri"/>
              </a:rPr>
              <a:t>Resource</a:t>
            </a:r>
            <a:r>
              <a:rPr sz="900" spc="-15">
                <a:solidFill>
                  <a:srgbClr val="FFFFFF"/>
                </a:solidFill>
                <a:latin typeface="Calibri"/>
                <a:cs typeface="Calibri"/>
              </a:rPr>
              <a:t> </a:t>
            </a:r>
            <a:r>
              <a:rPr sz="900" spc="-5">
                <a:solidFill>
                  <a:srgbClr val="FFFFFF"/>
                </a:solidFill>
                <a:latin typeface="Calibri"/>
                <a:cs typeface="Calibri"/>
              </a:rPr>
              <a:t>Allocation</a:t>
            </a:r>
            <a:endParaRPr sz="900">
              <a:latin typeface="Calibri"/>
              <a:cs typeface="Calibri"/>
            </a:endParaRPr>
          </a:p>
        </p:txBody>
      </p:sp>
      <p:sp>
        <p:nvSpPr>
          <p:cNvPr id="39" name="object 3">
            <a:extLst>
              <a:ext uri="{FF2B5EF4-FFF2-40B4-BE49-F238E27FC236}">
                <a16:creationId xmlns:a16="http://schemas.microsoft.com/office/drawing/2014/main" id="{7CA096E4-959F-7C3A-908A-EF557705531A}"/>
              </a:ext>
            </a:extLst>
          </p:cNvPr>
          <p:cNvSpPr txBox="1"/>
          <p:nvPr/>
        </p:nvSpPr>
        <p:spPr>
          <a:xfrm>
            <a:off x="3586099" y="2471227"/>
            <a:ext cx="3485281" cy="693780"/>
          </a:xfrm>
          <a:prstGeom prst="rect">
            <a:avLst/>
          </a:prstGeom>
          <a:solidFill>
            <a:srgbClr val="F1F1F1"/>
          </a:solidFill>
        </p:spPr>
        <p:txBody>
          <a:bodyPr vert="horz" wrap="square" lIns="0" tIns="39370" rIns="0" bIns="0" rtlCol="0">
            <a:spAutoFit/>
          </a:bodyPr>
          <a:lstStyle/>
          <a:p>
            <a:pPr marL="92710">
              <a:spcBef>
                <a:spcPts val="310"/>
              </a:spcBef>
            </a:pPr>
            <a:r>
              <a:rPr sz="1000" b="1" spc="-5" dirty="0">
                <a:latin typeface="Calibri"/>
                <a:cs typeface="Calibri"/>
              </a:rPr>
              <a:t>1</a:t>
            </a:r>
            <a:r>
              <a:rPr lang="en-US" sz="1000" b="1" spc="-10" dirty="0">
                <a:latin typeface="Calibri"/>
                <a:cs typeface="Calibri"/>
              </a:rPr>
              <a:t>. </a:t>
            </a:r>
            <a:r>
              <a:rPr lang="en-US" sz="1000" b="1" dirty="0">
                <a:effectLst/>
                <a:latin typeface="Calibri" panose="020F0502020204030204" pitchFamily="34" charset="0"/>
                <a:ea typeface="Calibri" panose="020F0502020204030204" pitchFamily="34" charset="0"/>
                <a:cs typeface="Arial" panose="020B0604020202020204" pitchFamily="34" charset="0"/>
              </a:rPr>
              <a:t>Use data to inform instruction with a focus on both achievement and growth.</a:t>
            </a:r>
            <a:endParaRPr lang="en-US" sz="1000" b="1" spc="-10" dirty="0">
              <a:latin typeface="Calibri"/>
              <a:cs typeface="Calibri"/>
            </a:endParaRPr>
          </a:p>
          <a:p>
            <a:pPr marL="92710">
              <a:spcBef>
                <a:spcPts val="310"/>
              </a:spcBef>
            </a:pPr>
            <a:r>
              <a:rPr lang="en-US" sz="1000" b="1" spc="-10" dirty="0">
                <a:latin typeface="Calibri"/>
                <a:cs typeface="Calibri"/>
              </a:rPr>
              <a:t>2. Adhere to the scope and sequence of the Georgia Standard of Excellence and supplement with STEAM centered resources.</a:t>
            </a:r>
            <a:endParaRPr sz="1000" dirty="0">
              <a:latin typeface="Calibri"/>
              <a:cs typeface="Calibri"/>
            </a:endParaRPr>
          </a:p>
        </p:txBody>
      </p:sp>
      <p:sp>
        <p:nvSpPr>
          <p:cNvPr id="40" name="object 4">
            <a:extLst>
              <a:ext uri="{FF2B5EF4-FFF2-40B4-BE49-F238E27FC236}">
                <a16:creationId xmlns:a16="http://schemas.microsoft.com/office/drawing/2014/main" id="{BD5E35BC-7CB7-51F9-EEBC-97CB93A1B5BC}"/>
              </a:ext>
            </a:extLst>
          </p:cNvPr>
          <p:cNvSpPr/>
          <p:nvPr/>
        </p:nvSpPr>
        <p:spPr>
          <a:xfrm>
            <a:off x="3491976" y="3311485"/>
            <a:ext cx="3579404" cy="1535447"/>
          </a:xfrm>
          <a:custGeom>
            <a:avLst/>
            <a:gdLst/>
            <a:ahLst/>
            <a:cxnLst/>
            <a:rect l="l" t="t" r="r" b="b"/>
            <a:pathLst>
              <a:path w="4003675" h="477520">
                <a:moveTo>
                  <a:pt x="4003547" y="0"/>
                </a:moveTo>
                <a:lnTo>
                  <a:pt x="0" y="0"/>
                </a:lnTo>
                <a:lnTo>
                  <a:pt x="0" y="477011"/>
                </a:lnTo>
                <a:lnTo>
                  <a:pt x="4003547" y="477011"/>
                </a:lnTo>
                <a:lnTo>
                  <a:pt x="4003547" y="0"/>
                </a:lnTo>
                <a:close/>
              </a:path>
            </a:pathLst>
          </a:custGeom>
          <a:solidFill>
            <a:srgbClr val="DDEAF6"/>
          </a:solidFill>
        </p:spPr>
        <p:txBody>
          <a:bodyPr wrap="square" lIns="0" tIns="0" rIns="0" bIns="0" rtlCol="0"/>
          <a:lstStyle/>
          <a:p>
            <a:endParaRPr/>
          </a:p>
        </p:txBody>
      </p:sp>
      <p:sp>
        <p:nvSpPr>
          <p:cNvPr id="41" name="object 5">
            <a:extLst>
              <a:ext uri="{FF2B5EF4-FFF2-40B4-BE49-F238E27FC236}">
                <a16:creationId xmlns:a16="http://schemas.microsoft.com/office/drawing/2014/main" id="{AEAA0BED-E994-9C9D-373B-3CBA90BF7F57}"/>
              </a:ext>
            </a:extLst>
          </p:cNvPr>
          <p:cNvSpPr txBox="1"/>
          <p:nvPr/>
        </p:nvSpPr>
        <p:spPr>
          <a:xfrm flipH="1">
            <a:off x="3491975" y="3266586"/>
            <a:ext cx="3579405" cy="1590179"/>
          </a:xfrm>
          <a:prstGeom prst="rect">
            <a:avLst/>
          </a:prstGeom>
        </p:spPr>
        <p:txBody>
          <a:bodyPr vert="horz" wrap="square" lIns="0" tIns="88900" rIns="0" bIns="0" rtlCol="0">
            <a:spAutoFit/>
          </a:bodyPr>
          <a:lstStyle/>
          <a:p>
            <a:pPr marL="241300" indent="-228600">
              <a:spcBef>
                <a:spcPts val="700"/>
              </a:spcBef>
              <a:buAutoNum type="arabicPeriod"/>
            </a:pPr>
            <a:r>
              <a:rPr lang="en-US" sz="1000" b="1" spc="-10" dirty="0">
                <a:latin typeface="Calibri"/>
                <a:cs typeface="Calibri"/>
              </a:rPr>
              <a:t>Create collaborative school culture that embraces diverse families that comprise MLE community.</a:t>
            </a:r>
          </a:p>
          <a:p>
            <a:pPr marL="241300" indent="-228600">
              <a:spcBef>
                <a:spcPts val="700"/>
              </a:spcBef>
              <a:buAutoNum type="arabicPeriod"/>
            </a:pPr>
            <a:r>
              <a:rPr lang="en-US" sz="1000" b="1" spc="-10" dirty="0">
                <a:latin typeface="Calibri"/>
                <a:cs typeface="Calibri"/>
              </a:rPr>
              <a:t>Build teacher capability to meet the diverse social, emotional and academic needs of students.</a:t>
            </a:r>
          </a:p>
          <a:p>
            <a:pPr marL="241300" indent="-228600">
              <a:spcBef>
                <a:spcPts val="700"/>
              </a:spcBef>
              <a:buAutoNum type="arabicPeriod"/>
            </a:pPr>
            <a:r>
              <a:rPr lang="en-US" sz="1000" b="1" spc="-10" dirty="0">
                <a:latin typeface="Calibri"/>
                <a:cs typeface="Calibri"/>
              </a:rPr>
              <a:t>Provide unique learning opportunities to cultivate students’ curiosity of learning.</a:t>
            </a:r>
          </a:p>
          <a:p>
            <a:pPr marL="241300" indent="-228600">
              <a:spcBef>
                <a:spcPts val="700"/>
              </a:spcBef>
              <a:buAutoNum type="arabicPeriod"/>
            </a:pPr>
            <a:r>
              <a:rPr lang="en-US" sz="1000" b="1" spc="-10" dirty="0">
                <a:latin typeface="Calibri"/>
                <a:cs typeface="Calibri"/>
              </a:rPr>
              <a:t>Prioritize students’ social and emotional growth as a means of ensuring future success.</a:t>
            </a:r>
            <a:endParaRPr sz="1000" dirty="0">
              <a:latin typeface="Calibri"/>
              <a:cs typeface="Calibri"/>
            </a:endParaRPr>
          </a:p>
        </p:txBody>
      </p:sp>
      <p:sp>
        <p:nvSpPr>
          <p:cNvPr id="43" name="object 6">
            <a:extLst>
              <a:ext uri="{FF2B5EF4-FFF2-40B4-BE49-F238E27FC236}">
                <a16:creationId xmlns:a16="http://schemas.microsoft.com/office/drawing/2014/main" id="{83E26601-29A2-C51E-3A54-E320262CD825}"/>
              </a:ext>
            </a:extLst>
          </p:cNvPr>
          <p:cNvSpPr txBox="1"/>
          <p:nvPr/>
        </p:nvSpPr>
        <p:spPr>
          <a:xfrm>
            <a:off x="3494288" y="4941015"/>
            <a:ext cx="3579405" cy="1041311"/>
          </a:xfrm>
          <a:prstGeom prst="rect">
            <a:avLst/>
          </a:prstGeom>
          <a:solidFill>
            <a:srgbClr val="FAE3D3"/>
          </a:solidFill>
        </p:spPr>
        <p:txBody>
          <a:bodyPr vert="horz" wrap="square" lIns="0" tIns="40640" rIns="0" bIns="0" rtlCol="0">
            <a:spAutoFit/>
          </a:bodyPr>
          <a:lstStyle/>
          <a:p>
            <a:pPr marL="321310" indent="-228600">
              <a:spcBef>
                <a:spcPts val="320"/>
              </a:spcBef>
              <a:buAutoNum type="arabicPeriod"/>
            </a:pPr>
            <a:r>
              <a:rPr lang="en-US" sz="1000" b="1" spc="-5" dirty="0">
                <a:latin typeface="Calibri"/>
                <a:cs typeface="Calibri"/>
              </a:rPr>
              <a:t>Equitably align school resources with MLE mission and vision to become a STEAM certified school.</a:t>
            </a:r>
          </a:p>
          <a:p>
            <a:pPr marL="321310" indent="-228600">
              <a:spcBef>
                <a:spcPts val="320"/>
              </a:spcBef>
              <a:buAutoNum type="arabicPeriod"/>
            </a:pPr>
            <a:r>
              <a:rPr lang="en-US" sz="1000" b="1" dirty="0">
                <a:latin typeface="Calibri"/>
                <a:cs typeface="Calibri"/>
              </a:rPr>
              <a:t>Implement a plan to improve instructional practices in  STEAM.</a:t>
            </a:r>
          </a:p>
          <a:p>
            <a:pPr marL="321310" indent="-228600">
              <a:spcBef>
                <a:spcPts val="320"/>
              </a:spcBef>
              <a:buAutoNum type="arabicPeriod"/>
            </a:pPr>
            <a:r>
              <a:rPr lang="en-US" sz="1000" b="1" dirty="0">
                <a:latin typeface="Calibri"/>
                <a:cs typeface="Calibri"/>
              </a:rPr>
              <a:t>Choosing STEAM-based and multi-disciplinary curriculum where possible. </a:t>
            </a:r>
            <a:endParaRPr sz="1000" b="1" dirty="0">
              <a:latin typeface="Calibri"/>
              <a:cs typeface="Calibri"/>
            </a:endParaRPr>
          </a:p>
        </p:txBody>
      </p:sp>
      <p:sp>
        <p:nvSpPr>
          <p:cNvPr id="44" name="object 7">
            <a:extLst>
              <a:ext uri="{FF2B5EF4-FFF2-40B4-BE49-F238E27FC236}">
                <a16:creationId xmlns:a16="http://schemas.microsoft.com/office/drawing/2014/main" id="{816A0297-13A1-D71F-9790-B804E6B69BDF}"/>
              </a:ext>
            </a:extLst>
          </p:cNvPr>
          <p:cNvSpPr txBox="1"/>
          <p:nvPr/>
        </p:nvSpPr>
        <p:spPr>
          <a:xfrm>
            <a:off x="3481644" y="5991823"/>
            <a:ext cx="3592049" cy="695062"/>
          </a:xfrm>
          <a:prstGeom prst="rect">
            <a:avLst/>
          </a:prstGeom>
          <a:solidFill>
            <a:srgbClr val="FFF1CC"/>
          </a:solidFill>
        </p:spPr>
        <p:txBody>
          <a:bodyPr vert="horz" wrap="square" lIns="0" tIns="40640" rIns="0" bIns="0" rtlCol="0">
            <a:spAutoFit/>
          </a:bodyPr>
          <a:lstStyle/>
          <a:p>
            <a:pPr marL="321310" indent="-228600">
              <a:spcBef>
                <a:spcPts val="320"/>
              </a:spcBef>
              <a:buAutoNum type="arabicPeriod"/>
            </a:pPr>
            <a:r>
              <a:rPr lang="en-US" sz="1000" b="1" spc="-5" dirty="0">
                <a:latin typeface="Calibri"/>
                <a:cs typeface="Calibri"/>
              </a:rPr>
              <a:t>Provide an environment that retains, empowers, motivates and inspires teachers to utilize their individual strengths.</a:t>
            </a:r>
          </a:p>
          <a:p>
            <a:pPr marL="321310" indent="-228600">
              <a:spcBef>
                <a:spcPts val="320"/>
              </a:spcBef>
              <a:buAutoNum type="arabicPeriod"/>
            </a:pPr>
            <a:r>
              <a:rPr lang="en-US" sz="1000" b="1" dirty="0">
                <a:latin typeface="Calibri"/>
                <a:cs typeface="Calibri"/>
              </a:rPr>
              <a:t>Design a learning environment that fosters STEAM-centered education.</a:t>
            </a:r>
            <a:endParaRPr sz="1000" b="1" dirty="0">
              <a:latin typeface="Calibri"/>
              <a:cs typeface="Calibri"/>
            </a:endParaRPr>
          </a:p>
        </p:txBody>
      </p:sp>
    </p:spTree>
    <p:extLst>
      <p:ext uri="{BB962C8B-B14F-4D97-AF65-F5344CB8AC3E}">
        <p14:creationId xmlns:p14="http://schemas.microsoft.com/office/powerpoint/2010/main" val="3406291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F7CC4-89D0-346B-581A-1BB564EBBE1B}"/>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1FB971A2-18F6-8EA9-30F8-520944B5C38C}"/>
              </a:ext>
            </a:extLst>
          </p:cNvPr>
          <p:cNvSpPr txBox="1">
            <a:spLocks/>
          </p:cNvSpPr>
          <p:nvPr/>
        </p:nvSpPr>
        <p:spPr>
          <a:xfrm>
            <a:off x="1483360" y="261965"/>
            <a:ext cx="8833853" cy="170061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2024-2025 (Current)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Strategic Plan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Priority Ranking</a:t>
            </a:r>
          </a:p>
        </p:txBody>
      </p:sp>
      <p:sp>
        <p:nvSpPr>
          <p:cNvPr id="18" name="TextBox 17">
            <a:extLst>
              <a:ext uri="{FF2B5EF4-FFF2-40B4-BE49-F238E27FC236}">
                <a16:creationId xmlns:a16="http://schemas.microsoft.com/office/drawing/2014/main" id="{E91AFF5B-D18B-1B8C-1E27-88FA3B250CD3}"/>
              </a:ext>
            </a:extLst>
          </p:cNvPr>
          <p:cNvSpPr txBox="1"/>
          <p:nvPr/>
        </p:nvSpPr>
        <p:spPr>
          <a:xfrm>
            <a:off x="2429444" y="2330048"/>
            <a:ext cx="7486115" cy="3693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1" i="0" u="none" strike="noStrike" kern="1200" cap="none" spc="0" normalizeH="0" baseline="0" noProof="0" dirty="0">
              <a:ln>
                <a:noFill/>
              </a:ln>
              <a:solidFill>
                <a:prstClr val="black"/>
              </a:solidFill>
              <a:effectLst/>
              <a:uLnTx/>
              <a:uFillTx/>
              <a:latin typeface="Tenorite"/>
              <a:ea typeface="+mn-ea"/>
              <a:cs typeface="+mn-cs"/>
            </a:endParaRPr>
          </a:p>
        </p:txBody>
      </p:sp>
      <p:sp>
        <p:nvSpPr>
          <p:cNvPr id="37" name="TextBox 36">
            <a:extLst>
              <a:ext uri="{FF2B5EF4-FFF2-40B4-BE49-F238E27FC236}">
                <a16:creationId xmlns:a16="http://schemas.microsoft.com/office/drawing/2014/main" id="{105D93F9-777F-7BE1-5A5D-E41C20191630}"/>
              </a:ext>
            </a:extLst>
          </p:cNvPr>
          <p:cNvSpPr txBox="1"/>
          <p:nvPr/>
        </p:nvSpPr>
        <p:spPr>
          <a:xfrm>
            <a:off x="3311328" y="1960716"/>
            <a:ext cx="60624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enorite"/>
                <a:ea typeface="+mn-ea"/>
                <a:cs typeface="+mn-cs"/>
              </a:rPr>
              <a:t>Insert the school’s priorities from Higher to Lower</a:t>
            </a:r>
          </a:p>
        </p:txBody>
      </p:sp>
      <p:sp>
        <p:nvSpPr>
          <p:cNvPr id="38" name="TextBox 37">
            <a:extLst>
              <a:ext uri="{FF2B5EF4-FFF2-40B4-BE49-F238E27FC236}">
                <a16:creationId xmlns:a16="http://schemas.microsoft.com/office/drawing/2014/main" id="{508E9CC5-B7A5-85F6-F6E4-FBFE84C119AA}"/>
              </a:ext>
            </a:extLst>
          </p:cNvPr>
          <p:cNvSpPr txBox="1"/>
          <p:nvPr/>
        </p:nvSpPr>
        <p:spPr>
          <a:xfrm>
            <a:off x="3103076" y="2697518"/>
            <a:ext cx="6992339" cy="3454792"/>
          </a:xfrm>
          <a:prstGeom prst="rect">
            <a:avLst/>
          </a:prstGeom>
          <a:noFill/>
        </p:spPr>
        <p:txBody>
          <a:bodyPr wrap="square" rtlCol="0">
            <a:spAutoFit/>
          </a:bodyPr>
          <a:lstStyle/>
          <a:p>
            <a:pPr marL="321310" indent="-228600">
              <a:spcBef>
                <a:spcPts val="320"/>
              </a:spcBef>
              <a:buAutoNum type="arabicPeriod"/>
            </a:pPr>
            <a:r>
              <a:rPr lang="en-US" sz="1800" spc="-5" dirty="0">
                <a:latin typeface="Calibri"/>
                <a:cs typeface="Calibri"/>
              </a:rPr>
              <a:t>Equitably align school resources with MLE mission and vision to become a STEAM certified school.</a:t>
            </a:r>
          </a:p>
          <a:p>
            <a:pPr marL="321310" indent="-228600">
              <a:spcBef>
                <a:spcPts val="320"/>
              </a:spcBef>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Use data to inform instruction with a focus on both achievement and growth.</a:t>
            </a:r>
            <a:endParaRPr lang="en-US" sz="1800" spc="-10" dirty="0">
              <a:latin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Tenorite"/>
              </a:rPr>
              <a:t>Create collaborative school culture that embraces diverse families that comprise MLE community.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Tenorite"/>
                <a:ea typeface="+mn-ea"/>
                <a:cs typeface="+mn-cs"/>
              </a:rPr>
              <a:t>Prioritize students’ social and emotional growth as a means to ensuring future success.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Tenorite"/>
              </a:rPr>
              <a:t>Build teacher capability to meet the diverse social, emotional and academic needs of students.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Tenorite"/>
              </a:rPr>
              <a:t>Provide an environment that retains, empowers, motivates and inspires teachers to utilize their individual strengths.</a:t>
            </a:r>
            <a:r>
              <a:rPr kumimoji="0" lang="en-US" sz="1800" b="0" i="0" u="none" strike="noStrike" kern="1200" cap="none" spc="0" normalizeH="0" baseline="0" noProof="0" dirty="0">
                <a:ln>
                  <a:noFill/>
                </a:ln>
                <a:solidFill>
                  <a:prstClr val="black"/>
                </a:solidFill>
                <a:effectLst/>
                <a:uLnTx/>
                <a:uFillTx/>
                <a:latin typeface="Tenorite"/>
                <a:ea typeface="+mn-ea"/>
                <a:cs typeface="+mn-cs"/>
              </a:rPr>
              <a:t> </a:t>
            </a:r>
          </a:p>
        </p:txBody>
      </p:sp>
      <p:sp>
        <p:nvSpPr>
          <p:cNvPr id="42" name="Arrow: Down 41">
            <a:extLst>
              <a:ext uri="{FF2B5EF4-FFF2-40B4-BE49-F238E27FC236}">
                <a16:creationId xmlns:a16="http://schemas.microsoft.com/office/drawing/2014/main" id="{6B2ED062-1251-16D8-8BE7-D803CC5557A1}"/>
              </a:ext>
            </a:extLst>
          </p:cNvPr>
          <p:cNvSpPr/>
          <p:nvPr/>
        </p:nvSpPr>
        <p:spPr>
          <a:xfrm>
            <a:off x="2352076" y="2772805"/>
            <a:ext cx="502920" cy="3538728"/>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a:ea typeface="+mn-ea"/>
              <a:cs typeface="+mn-cs"/>
            </a:endParaRPr>
          </a:p>
        </p:txBody>
      </p:sp>
      <p:sp>
        <p:nvSpPr>
          <p:cNvPr id="45" name="TextBox 44">
            <a:extLst>
              <a:ext uri="{FF2B5EF4-FFF2-40B4-BE49-F238E27FC236}">
                <a16:creationId xmlns:a16="http://schemas.microsoft.com/office/drawing/2014/main" id="{E7FE7896-F3E2-A696-4071-700492313FE9}"/>
              </a:ext>
            </a:extLst>
          </p:cNvPr>
          <p:cNvSpPr txBox="1"/>
          <p:nvPr/>
        </p:nvSpPr>
        <p:spPr>
          <a:xfrm>
            <a:off x="2219456" y="2448694"/>
            <a:ext cx="76815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Higher</a:t>
            </a:r>
          </a:p>
        </p:txBody>
      </p:sp>
      <p:sp>
        <p:nvSpPr>
          <p:cNvPr id="46" name="TextBox 45">
            <a:extLst>
              <a:ext uri="{FF2B5EF4-FFF2-40B4-BE49-F238E27FC236}">
                <a16:creationId xmlns:a16="http://schemas.microsoft.com/office/drawing/2014/main" id="{04E23C85-CB79-92B1-146D-3409E09B80DD}"/>
              </a:ext>
            </a:extLst>
          </p:cNvPr>
          <p:cNvSpPr txBox="1"/>
          <p:nvPr/>
        </p:nvSpPr>
        <p:spPr>
          <a:xfrm>
            <a:off x="2244430" y="6311533"/>
            <a:ext cx="7182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Lower</a:t>
            </a:r>
          </a:p>
        </p:txBody>
      </p:sp>
    </p:spTree>
    <p:extLst>
      <p:ext uri="{BB962C8B-B14F-4D97-AF65-F5344CB8AC3E}">
        <p14:creationId xmlns:p14="http://schemas.microsoft.com/office/powerpoint/2010/main" val="4203300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6AC5A-ABB6-EDD6-20B0-F15CBEB7D54A}"/>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8EF6728-6579-66CD-B9E5-AA7D0D1B132D}"/>
              </a:ext>
            </a:extLst>
          </p:cNvPr>
          <p:cNvSpPr>
            <a:spLocks noGrp="1"/>
          </p:cNvSpPr>
          <p:nvPr>
            <p:ph type="sldNum" sz="quarter" idx="4294967295"/>
          </p:nvPr>
        </p:nvSpPr>
        <p:spPr>
          <a:xfrm>
            <a:off x="10534650" y="6356350"/>
            <a:ext cx="1657350" cy="365125"/>
          </a:xfrm>
        </p:spPr>
        <p:txBody>
          <a:bodyPr/>
          <a:lstStyle/>
          <a:p>
            <a:fld id="{294A09A9-5501-47C1-A89A-A340965A2BE2}" type="slidenum">
              <a:rPr lang="en-US" smtClean="0"/>
              <a:pPr/>
              <a:t>24</a:t>
            </a:fld>
            <a:endParaRPr lang="en-US"/>
          </a:p>
        </p:txBody>
      </p:sp>
      <p:pic>
        <p:nvPicPr>
          <p:cNvPr id="3" name="Picture 2">
            <a:extLst>
              <a:ext uri="{FF2B5EF4-FFF2-40B4-BE49-F238E27FC236}">
                <a16:creationId xmlns:a16="http://schemas.microsoft.com/office/drawing/2014/main" id="{18BE5A6E-F8CC-B62B-CF40-5A513FCFD850}"/>
              </a:ext>
            </a:extLst>
          </p:cNvPr>
          <p:cNvPicPr>
            <a:picLocks noChangeAspect="1"/>
          </p:cNvPicPr>
          <p:nvPr/>
        </p:nvPicPr>
        <p:blipFill>
          <a:blip r:embed="rId2"/>
          <a:stretch>
            <a:fillRect/>
          </a:stretch>
        </p:blipFill>
        <p:spPr>
          <a:xfrm>
            <a:off x="0" y="24198"/>
            <a:ext cx="12192000" cy="6809604"/>
          </a:xfrm>
          <a:prstGeom prst="rect">
            <a:avLst/>
          </a:prstGeom>
        </p:spPr>
      </p:pic>
    </p:spTree>
    <p:extLst>
      <p:ext uri="{BB962C8B-B14F-4D97-AF65-F5344CB8AC3E}">
        <p14:creationId xmlns:p14="http://schemas.microsoft.com/office/powerpoint/2010/main" val="1982393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A2D79A6-02B0-175F-7C40-B234FBCBC6CD}"/>
              </a:ext>
            </a:extLst>
          </p:cNvPr>
          <p:cNvSpPr>
            <a:spLocks noGrp="1"/>
          </p:cNvSpPr>
          <p:nvPr>
            <p:ph type="sldNum" sz="quarter" idx="4294967295"/>
          </p:nvPr>
        </p:nvSpPr>
        <p:spPr>
          <a:xfrm>
            <a:off x="10534650" y="6356350"/>
            <a:ext cx="1657350" cy="365125"/>
          </a:xfrm>
        </p:spPr>
        <p:txBody>
          <a:bodyPr/>
          <a:lstStyle/>
          <a:p>
            <a:fld id="{294A09A9-5501-47C1-A89A-A340965A2BE2}" type="slidenum">
              <a:rPr lang="en-US" smtClean="0"/>
              <a:pPr/>
              <a:t>25</a:t>
            </a:fld>
            <a:endParaRPr lang="en-US"/>
          </a:p>
        </p:txBody>
      </p:sp>
      <p:pic>
        <p:nvPicPr>
          <p:cNvPr id="12" name="Picture 11">
            <a:extLst>
              <a:ext uri="{FF2B5EF4-FFF2-40B4-BE49-F238E27FC236}">
                <a16:creationId xmlns:a16="http://schemas.microsoft.com/office/drawing/2014/main" id="{93787BDC-2883-624A-45FA-8544AB287A9F}"/>
              </a:ext>
            </a:extLst>
          </p:cNvPr>
          <p:cNvPicPr>
            <a:picLocks noChangeAspect="1"/>
          </p:cNvPicPr>
          <p:nvPr/>
        </p:nvPicPr>
        <p:blipFill>
          <a:blip r:embed="rId2"/>
          <a:stretch>
            <a:fillRect/>
          </a:stretch>
        </p:blipFill>
        <p:spPr>
          <a:xfrm>
            <a:off x="1396112" y="0"/>
            <a:ext cx="9399775" cy="6858000"/>
          </a:xfrm>
          <a:prstGeom prst="rect">
            <a:avLst/>
          </a:prstGeom>
        </p:spPr>
      </p:pic>
    </p:spTree>
    <p:extLst>
      <p:ext uri="{BB962C8B-B14F-4D97-AF65-F5344CB8AC3E}">
        <p14:creationId xmlns:p14="http://schemas.microsoft.com/office/powerpoint/2010/main" val="3590317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E72F8-39AB-072C-12DB-224C32F309B9}"/>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2F4D008-434E-EFFC-9ED2-F31767233CCB}"/>
              </a:ext>
            </a:extLst>
          </p:cNvPr>
          <p:cNvSpPr>
            <a:spLocks noGrp="1"/>
          </p:cNvSpPr>
          <p:nvPr>
            <p:ph type="sldNum" sz="quarter" idx="4294967295"/>
          </p:nvPr>
        </p:nvSpPr>
        <p:spPr>
          <a:xfrm>
            <a:off x="10534650" y="6356350"/>
            <a:ext cx="1657350" cy="365125"/>
          </a:xfrm>
        </p:spPr>
        <p:txBody>
          <a:bodyPr/>
          <a:lstStyle/>
          <a:p>
            <a:fld id="{294A09A9-5501-47C1-A89A-A340965A2BE2}" type="slidenum">
              <a:rPr lang="en-US" smtClean="0"/>
              <a:pPr/>
              <a:t>26</a:t>
            </a:fld>
            <a:endParaRPr lang="en-US"/>
          </a:p>
        </p:txBody>
      </p:sp>
      <p:pic>
        <p:nvPicPr>
          <p:cNvPr id="3" name="Picture 2">
            <a:extLst>
              <a:ext uri="{FF2B5EF4-FFF2-40B4-BE49-F238E27FC236}">
                <a16:creationId xmlns:a16="http://schemas.microsoft.com/office/drawing/2014/main" id="{E5784BC5-D7FE-AE97-F681-460091C0F0A4}"/>
              </a:ext>
            </a:extLst>
          </p:cNvPr>
          <p:cNvPicPr>
            <a:picLocks noChangeAspect="1"/>
          </p:cNvPicPr>
          <p:nvPr/>
        </p:nvPicPr>
        <p:blipFill>
          <a:blip r:embed="rId2"/>
          <a:stretch>
            <a:fillRect/>
          </a:stretch>
        </p:blipFill>
        <p:spPr>
          <a:xfrm>
            <a:off x="1585576" y="0"/>
            <a:ext cx="9020848" cy="6858000"/>
          </a:xfrm>
          <a:prstGeom prst="rect">
            <a:avLst/>
          </a:prstGeom>
        </p:spPr>
      </p:pic>
    </p:spTree>
    <p:extLst>
      <p:ext uri="{BB962C8B-B14F-4D97-AF65-F5344CB8AC3E}">
        <p14:creationId xmlns:p14="http://schemas.microsoft.com/office/powerpoint/2010/main" val="3945974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7911-E6BF-7C79-6B1F-C4AEA0D5C693}"/>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06E7C50-2DE7-A7C5-52C1-82628BC5F7C3}"/>
              </a:ext>
            </a:extLst>
          </p:cNvPr>
          <p:cNvSpPr>
            <a:spLocks noGrp="1"/>
          </p:cNvSpPr>
          <p:nvPr>
            <p:ph type="sldNum" sz="quarter" idx="4294967295"/>
          </p:nvPr>
        </p:nvSpPr>
        <p:spPr>
          <a:xfrm>
            <a:off x="10534650" y="6356350"/>
            <a:ext cx="1657350" cy="365125"/>
          </a:xfrm>
        </p:spPr>
        <p:txBody>
          <a:bodyPr/>
          <a:lstStyle/>
          <a:p>
            <a:fld id="{294A09A9-5501-47C1-A89A-A340965A2BE2}" type="slidenum">
              <a:rPr lang="en-US" smtClean="0"/>
              <a:pPr/>
              <a:t>27</a:t>
            </a:fld>
            <a:endParaRPr lang="en-US"/>
          </a:p>
        </p:txBody>
      </p:sp>
      <p:pic>
        <p:nvPicPr>
          <p:cNvPr id="4" name="Picture 3">
            <a:extLst>
              <a:ext uri="{FF2B5EF4-FFF2-40B4-BE49-F238E27FC236}">
                <a16:creationId xmlns:a16="http://schemas.microsoft.com/office/drawing/2014/main" id="{29A314E9-A436-9D91-D9F9-610006BDC3FB}"/>
              </a:ext>
            </a:extLst>
          </p:cNvPr>
          <p:cNvPicPr>
            <a:picLocks noChangeAspect="1"/>
          </p:cNvPicPr>
          <p:nvPr/>
        </p:nvPicPr>
        <p:blipFill>
          <a:blip r:embed="rId2"/>
          <a:stretch>
            <a:fillRect/>
          </a:stretch>
        </p:blipFill>
        <p:spPr>
          <a:xfrm>
            <a:off x="1090253" y="0"/>
            <a:ext cx="10011493" cy="6858000"/>
          </a:xfrm>
          <a:prstGeom prst="rect">
            <a:avLst/>
          </a:prstGeom>
        </p:spPr>
      </p:pic>
    </p:spTree>
    <p:extLst>
      <p:ext uri="{BB962C8B-B14F-4D97-AF65-F5344CB8AC3E}">
        <p14:creationId xmlns:p14="http://schemas.microsoft.com/office/powerpoint/2010/main" val="3033578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026;p18">
            <a:extLst>
              <a:ext uri="{FF2B5EF4-FFF2-40B4-BE49-F238E27FC236}">
                <a16:creationId xmlns:a16="http://schemas.microsoft.com/office/drawing/2014/main" id="{0673E149-C7B9-B339-3C37-DBE1579A793F}"/>
              </a:ext>
            </a:extLst>
          </p:cNvPr>
          <p:cNvSpPr txBox="1"/>
          <p:nvPr/>
        </p:nvSpPr>
        <p:spPr>
          <a:xfrm>
            <a:off x="4195985" y="80473"/>
            <a:ext cx="6939185" cy="1231727"/>
          </a:xfrm>
          <a:prstGeom prst="rect">
            <a:avLst/>
          </a:prstGeom>
          <a:solidFill>
            <a:schemeClr val="accent6">
              <a:lumMod val="20000"/>
              <a:lumOff val="80000"/>
            </a:schemeClr>
          </a:solid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67" b="1" i="0" u="sng" strike="noStrike" kern="0" cap="none" spc="0" normalizeH="0" baseline="0" noProof="0" dirty="0">
                <a:ln>
                  <a:noFill/>
                </a:ln>
                <a:solidFill>
                  <a:srgbClr val="FF0000"/>
                </a:solidFill>
                <a:effectLst/>
                <a:uLnTx/>
                <a:uFillTx/>
                <a:latin typeface="Calibri"/>
                <a:ea typeface="Calibri"/>
                <a:cs typeface="Calibri"/>
                <a:sym typeface="Calibri"/>
              </a:rPr>
              <a:t>GO TEAM DISCUSSION: </a:t>
            </a:r>
            <a:r>
              <a:rPr kumimoji="0" lang="en-US" sz="1867" b="0" i="0" u="none" strike="noStrike" kern="0" cap="none" spc="0" normalizeH="0" baseline="0" noProof="0" dirty="0">
                <a:ln>
                  <a:noFill/>
                </a:ln>
                <a:solidFill>
                  <a:srgbClr val="000000"/>
                </a:solidFill>
                <a:effectLst/>
                <a:uLnTx/>
                <a:uFillTx/>
                <a:latin typeface="Calibri"/>
                <a:ea typeface="Calibri"/>
                <a:cs typeface="Calibri"/>
                <a:sym typeface="Calibri"/>
              </a:rPr>
              <a:t>Review the priorities and goals in your </a:t>
            </a:r>
            <a:r>
              <a:rPr kumimoji="0" lang="en-US" sz="1867" b="1" i="0" u="sng" strike="noStrike" kern="0" cap="none" spc="0" normalizeH="0" baseline="0" noProof="0" dirty="0">
                <a:ln>
                  <a:noFill/>
                </a:ln>
                <a:solidFill>
                  <a:srgbClr val="000000"/>
                </a:solidFill>
                <a:effectLst/>
                <a:uLnTx/>
                <a:uFillTx/>
                <a:latin typeface="Calibri"/>
                <a:ea typeface="Calibri"/>
                <a:cs typeface="Calibri"/>
                <a:sym typeface="Calibri"/>
              </a:rPr>
              <a:t>strategic plan </a:t>
            </a:r>
            <a:r>
              <a:rPr kumimoji="0" lang="en-US" sz="1867" b="0" i="0" u="none" strike="noStrike" kern="0" cap="none" spc="0" normalizeH="0" baseline="0" noProof="0" dirty="0">
                <a:ln>
                  <a:noFill/>
                </a:ln>
                <a:solidFill>
                  <a:srgbClr val="000000"/>
                </a:solidFill>
                <a:effectLst/>
                <a:uLnTx/>
                <a:uFillTx/>
                <a:latin typeface="Calibri"/>
                <a:ea typeface="Calibri"/>
                <a:cs typeface="Calibri"/>
                <a:sym typeface="Calibri"/>
              </a:rPr>
              <a:t>and reflect on if the expected progress is being made. These guiding questions will help you determine what, if any, updates are needed for your school’s strategic plan.</a:t>
            </a:r>
            <a:endParaRPr kumimoji="0" sz="1867"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2" name="Title 1">
            <a:extLst>
              <a:ext uri="{FF2B5EF4-FFF2-40B4-BE49-F238E27FC236}">
                <a16:creationId xmlns:a16="http://schemas.microsoft.com/office/drawing/2014/main" id="{6A9B6C90-494B-CAAF-0C78-A502AFF09F72}"/>
              </a:ext>
            </a:extLst>
          </p:cNvPr>
          <p:cNvSpPr>
            <a:spLocks noGrp="1"/>
          </p:cNvSpPr>
          <p:nvPr>
            <p:ph type="title"/>
          </p:nvPr>
        </p:nvSpPr>
        <p:spPr>
          <a:xfrm>
            <a:off x="529839" y="87832"/>
            <a:ext cx="3623417" cy="1231728"/>
          </a:xfrm>
        </p:spPr>
        <p:txBody>
          <a:bodyPr anchor="ctr">
            <a:normAutofit fontScale="90000"/>
          </a:bodyPr>
          <a:lstStyle/>
          <a:p>
            <a:pPr algn="ctr"/>
            <a:r>
              <a:rPr lang="en-US">
                <a:solidFill>
                  <a:schemeClr val="tx2"/>
                </a:solidFill>
              </a:rPr>
              <a:t>Activity &amp; Discussion</a:t>
            </a:r>
          </a:p>
        </p:txBody>
      </p:sp>
      <p:graphicFrame>
        <p:nvGraphicFramePr>
          <p:cNvPr id="14" name="Diagram 13">
            <a:extLst>
              <a:ext uri="{FF2B5EF4-FFF2-40B4-BE49-F238E27FC236}">
                <a16:creationId xmlns:a16="http://schemas.microsoft.com/office/drawing/2014/main" id="{FE426777-FE39-11B0-17A3-D757CD2D1F76}"/>
              </a:ext>
            </a:extLst>
          </p:cNvPr>
          <p:cNvGraphicFramePr/>
          <p:nvPr>
            <p:extLst>
              <p:ext uri="{D42A27DB-BD31-4B8C-83A1-F6EECF244321}">
                <p14:modId xmlns:p14="http://schemas.microsoft.com/office/powerpoint/2010/main" val="2345766402"/>
              </p:ext>
            </p:extLst>
          </p:nvPr>
        </p:nvGraphicFramePr>
        <p:xfrm>
          <a:off x="984448" y="1623700"/>
          <a:ext cx="10150722" cy="470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7668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68365" y="76912"/>
            <a:ext cx="8289421" cy="1700613"/>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a:solidFill>
                  <a:schemeClr val="accent2"/>
                </a:solidFill>
              </a:rPr>
              <a:t>Updates to the</a:t>
            </a:r>
          </a:p>
          <a:p>
            <a:pPr algn="ctr"/>
            <a:r>
              <a:rPr lang="en-US">
                <a:solidFill>
                  <a:schemeClr val="accent2"/>
                </a:solidFill>
              </a:rPr>
              <a:t>Strategic Plan</a:t>
            </a:r>
          </a:p>
        </p:txBody>
      </p:sp>
      <p:sp>
        <p:nvSpPr>
          <p:cNvPr id="6" name="TextBox 5">
            <a:extLst>
              <a:ext uri="{FF2B5EF4-FFF2-40B4-BE49-F238E27FC236}">
                <a16:creationId xmlns:a16="http://schemas.microsoft.com/office/drawing/2014/main" id="{4DAF32C4-89EA-FD40-34E7-595997B7F1F5}"/>
              </a:ext>
            </a:extLst>
          </p:cNvPr>
          <p:cNvSpPr txBox="1"/>
          <p:nvPr/>
        </p:nvSpPr>
        <p:spPr>
          <a:xfrm>
            <a:off x="470017" y="2144995"/>
            <a:ext cx="7486115" cy="646331"/>
          </a:xfrm>
          <a:prstGeom prst="rect">
            <a:avLst/>
          </a:prstGeom>
          <a:noFill/>
        </p:spPr>
        <p:txBody>
          <a:bodyPr wrap="square" rtlCol="0">
            <a:spAutoFit/>
          </a:bodyPr>
          <a:lstStyle/>
          <a:p>
            <a:pPr marL="342900" indent="-342900">
              <a:buFont typeface="+mj-lt"/>
              <a:buAutoNum type="arabicPeriod"/>
            </a:pPr>
            <a:r>
              <a:rPr lang="en-US" i="1"/>
              <a:t>Enter all changes/updates to your plan – be sure to include accountability measures, as appropriate.</a:t>
            </a:r>
          </a:p>
        </p:txBody>
      </p:sp>
    </p:spTree>
    <p:extLst>
      <p:ext uri="{BB962C8B-B14F-4D97-AF65-F5344CB8AC3E}">
        <p14:creationId xmlns:p14="http://schemas.microsoft.com/office/powerpoint/2010/main" val="36218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0179B5-0800-154F-80F6-614473C055BD}"/>
              </a:ext>
            </a:extLst>
          </p:cNvPr>
          <p:cNvSpPr txBox="1"/>
          <p:nvPr/>
        </p:nvSpPr>
        <p:spPr>
          <a:xfrm>
            <a:off x="2042809" y="2674641"/>
            <a:ext cx="350196" cy="646331"/>
          </a:xfrm>
          <a:prstGeom prst="rect">
            <a:avLst/>
          </a:prstGeom>
          <a:noFill/>
        </p:spPr>
        <p:txBody>
          <a:bodyPr wrap="square" rtlCol="0">
            <a:spAutoFit/>
          </a:bodyPr>
          <a:lstStyle/>
          <a:p>
            <a:pPr algn="ctr"/>
            <a:r>
              <a:rPr lang="en-US" sz="3600" b="1">
                <a:solidFill>
                  <a:schemeClr val="bg1"/>
                </a:solidFill>
                <a:latin typeface="Tenorite" pitchFamily="2" charset="0"/>
              </a:rPr>
              <a:t>1</a:t>
            </a:r>
          </a:p>
        </p:txBody>
      </p:sp>
      <p:sp>
        <p:nvSpPr>
          <p:cNvPr id="7" name="TextBox 6">
            <a:extLst>
              <a:ext uri="{FF2B5EF4-FFF2-40B4-BE49-F238E27FC236}">
                <a16:creationId xmlns:a16="http://schemas.microsoft.com/office/drawing/2014/main" id="{B468C313-80C0-8840-8702-F1084174C592}"/>
              </a:ext>
            </a:extLst>
          </p:cNvPr>
          <p:cNvSpPr txBox="1"/>
          <p:nvPr/>
        </p:nvSpPr>
        <p:spPr>
          <a:xfrm>
            <a:off x="4002238" y="2674641"/>
            <a:ext cx="350196" cy="646331"/>
          </a:xfrm>
          <a:prstGeom prst="rect">
            <a:avLst/>
          </a:prstGeom>
          <a:noFill/>
        </p:spPr>
        <p:txBody>
          <a:bodyPr wrap="square" rtlCol="0">
            <a:spAutoFit/>
          </a:bodyPr>
          <a:lstStyle/>
          <a:p>
            <a:pPr algn="ctr"/>
            <a:r>
              <a:rPr lang="en-US" sz="3600" b="1">
                <a:solidFill>
                  <a:schemeClr val="bg1"/>
                </a:solidFill>
                <a:latin typeface="Tenorite" pitchFamily="2" charset="0"/>
              </a:rPr>
              <a:t>2</a:t>
            </a:r>
          </a:p>
        </p:txBody>
      </p:sp>
      <p:sp>
        <p:nvSpPr>
          <p:cNvPr id="8" name="TextBox 7">
            <a:extLst>
              <a:ext uri="{FF2B5EF4-FFF2-40B4-BE49-F238E27FC236}">
                <a16:creationId xmlns:a16="http://schemas.microsoft.com/office/drawing/2014/main" id="{4E863C6B-1856-BC43-A090-B182EAB34EB8}"/>
              </a:ext>
            </a:extLst>
          </p:cNvPr>
          <p:cNvSpPr txBox="1"/>
          <p:nvPr/>
        </p:nvSpPr>
        <p:spPr>
          <a:xfrm>
            <a:off x="5932638" y="2674641"/>
            <a:ext cx="350196" cy="646331"/>
          </a:xfrm>
          <a:prstGeom prst="rect">
            <a:avLst/>
          </a:prstGeom>
          <a:noFill/>
        </p:spPr>
        <p:txBody>
          <a:bodyPr wrap="square" rtlCol="0">
            <a:spAutoFit/>
          </a:bodyPr>
          <a:lstStyle/>
          <a:p>
            <a:pPr algn="ctr"/>
            <a:r>
              <a:rPr lang="en-US" sz="3600" b="1">
                <a:solidFill>
                  <a:schemeClr val="bg1"/>
                </a:solidFill>
                <a:latin typeface="Tenorite" pitchFamily="2" charset="0"/>
              </a:rPr>
              <a:t>3</a:t>
            </a:r>
          </a:p>
        </p:txBody>
      </p:sp>
      <p:sp>
        <p:nvSpPr>
          <p:cNvPr id="9" name="TextBox 8">
            <a:extLst>
              <a:ext uri="{FF2B5EF4-FFF2-40B4-BE49-F238E27FC236}">
                <a16:creationId xmlns:a16="http://schemas.microsoft.com/office/drawing/2014/main" id="{3AE770E3-D227-CD4E-83C4-44744E774884}"/>
              </a:ext>
            </a:extLst>
          </p:cNvPr>
          <p:cNvSpPr txBox="1"/>
          <p:nvPr/>
        </p:nvSpPr>
        <p:spPr>
          <a:xfrm>
            <a:off x="7863038" y="2674641"/>
            <a:ext cx="350196" cy="646331"/>
          </a:xfrm>
          <a:prstGeom prst="rect">
            <a:avLst/>
          </a:prstGeom>
          <a:noFill/>
        </p:spPr>
        <p:txBody>
          <a:bodyPr wrap="square" rtlCol="0">
            <a:spAutoFit/>
          </a:bodyPr>
          <a:lstStyle/>
          <a:p>
            <a:pPr algn="ctr"/>
            <a:r>
              <a:rPr lang="en-US" sz="3600" b="1">
                <a:solidFill>
                  <a:schemeClr val="bg1"/>
                </a:solidFill>
                <a:latin typeface="Tenorite" pitchFamily="2" charset="0"/>
              </a:rPr>
              <a:t>4</a:t>
            </a:r>
          </a:p>
        </p:txBody>
      </p:sp>
      <p:sp>
        <p:nvSpPr>
          <p:cNvPr id="10" name="TextBox 9">
            <a:extLst>
              <a:ext uri="{FF2B5EF4-FFF2-40B4-BE49-F238E27FC236}">
                <a16:creationId xmlns:a16="http://schemas.microsoft.com/office/drawing/2014/main" id="{10C47546-62E7-304A-8631-60D9B8E543BE}"/>
              </a:ext>
            </a:extLst>
          </p:cNvPr>
          <p:cNvSpPr txBox="1"/>
          <p:nvPr/>
        </p:nvSpPr>
        <p:spPr>
          <a:xfrm>
            <a:off x="9807953" y="2674641"/>
            <a:ext cx="350196" cy="646331"/>
          </a:xfrm>
          <a:prstGeom prst="rect">
            <a:avLst/>
          </a:prstGeom>
          <a:noFill/>
        </p:spPr>
        <p:txBody>
          <a:bodyPr wrap="square" rtlCol="0">
            <a:spAutoFit/>
          </a:bodyPr>
          <a:lstStyle/>
          <a:p>
            <a:pPr algn="ctr"/>
            <a:r>
              <a:rPr lang="en-US" sz="3600" b="1">
                <a:solidFill>
                  <a:schemeClr val="bg1"/>
                </a:solidFill>
                <a:latin typeface="Tenorite" pitchFamily="2" charset="0"/>
              </a:rPr>
              <a:t>5</a:t>
            </a:r>
          </a:p>
        </p:txBody>
      </p:sp>
      <p:sp>
        <p:nvSpPr>
          <p:cNvPr id="17" name="Title 16">
            <a:extLst>
              <a:ext uri="{FF2B5EF4-FFF2-40B4-BE49-F238E27FC236}">
                <a16:creationId xmlns:a16="http://schemas.microsoft.com/office/drawing/2014/main" id="{F732821D-9599-E206-CA1E-80C42A9A7090}"/>
              </a:ext>
            </a:extLst>
          </p:cNvPr>
          <p:cNvSpPr>
            <a:spLocks noGrp="1"/>
          </p:cNvSpPr>
          <p:nvPr>
            <p:ph type="title"/>
          </p:nvPr>
        </p:nvSpPr>
        <p:spPr>
          <a:xfrm>
            <a:off x="172491" y="199336"/>
            <a:ext cx="6296675" cy="1325563"/>
          </a:xfrm>
        </p:spPr>
        <p:txBody>
          <a:bodyPr anchor="ctr"/>
          <a:lstStyle/>
          <a:p>
            <a:r>
              <a:rPr lang="en-US">
                <a:solidFill>
                  <a:schemeClr val="tx2"/>
                </a:solidFill>
              </a:rPr>
              <a:t>Timeline for GO Teams</a:t>
            </a:r>
          </a:p>
        </p:txBody>
      </p:sp>
      <p:sp>
        <p:nvSpPr>
          <p:cNvPr id="12" name="Slide Number Placeholder 11">
            <a:extLst>
              <a:ext uri="{FF2B5EF4-FFF2-40B4-BE49-F238E27FC236}">
                <a16:creationId xmlns:a16="http://schemas.microsoft.com/office/drawing/2014/main" id="{6308D1AB-33EC-174A-AFF4-6B9718A863B4}"/>
              </a:ext>
            </a:extLst>
          </p:cNvPr>
          <p:cNvSpPr>
            <a:spLocks noGrp="1"/>
          </p:cNvSpPr>
          <p:nvPr>
            <p:ph type="sldNum" sz="quarter" idx="4"/>
          </p:nvPr>
        </p:nvSpPr>
        <p:spPr/>
        <p:txBody>
          <a:bodyPr/>
          <a:lstStyle/>
          <a:p>
            <a:fld id="{294A09A9-5501-47C1-A89A-A340965A2BE2}" type="slidenum">
              <a:rPr lang="en-US" smtClean="0"/>
              <a:pPr/>
              <a:t>3</a:t>
            </a:fld>
            <a:endParaRPr lang="en-US"/>
          </a:p>
        </p:txBody>
      </p:sp>
      <p:sp>
        <p:nvSpPr>
          <p:cNvPr id="14" name="Arrow: Down 13">
            <a:extLst>
              <a:ext uri="{FF2B5EF4-FFF2-40B4-BE49-F238E27FC236}">
                <a16:creationId xmlns:a16="http://schemas.microsoft.com/office/drawing/2014/main" id="{C57183D2-B974-300F-49E2-1E182B0A7D75}"/>
              </a:ext>
            </a:extLst>
          </p:cNvPr>
          <p:cNvSpPr/>
          <p:nvPr/>
        </p:nvSpPr>
        <p:spPr>
          <a:xfrm>
            <a:off x="9877513" y="1072760"/>
            <a:ext cx="731378" cy="1213503"/>
          </a:xfrm>
          <a:prstGeom prst="downArrow">
            <a:avLst/>
          </a:prstGeom>
          <a:solidFill>
            <a:schemeClr val="accent6"/>
          </a:solidFill>
          <a:ln w="12700" cap="flat" cmpd="sng" algn="ctr">
            <a:solidFill>
              <a:srgbClr val="A92A9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LT Pro"/>
              <a:ea typeface="+mn-ea"/>
              <a:cs typeface="+mn-cs"/>
            </a:endParaRPr>
          </a:p>
        </p:txBody>
      </p:sp>
      <p:sp>
        <p:nvSpPr>
          <p:cNvPr id="15" name="TextBox 14">
            <a:extLst>
              <a:ext uri="{FF2B5EF4-FFF2-40B4-BE49-F238E27FC236}">
                <a16:creationId xmlns:a16="http://schemas.microsoft.com/office/drawing/2014/main" id="{B37F61D8-E6F9-D5FD-C25B-77693CE26F4E}"/>
              </a:ext>
            </a:extLst>
          </p:cNvPr>
          <p:cNvSpPr txBox="1"/>
          <p:nvPr/>
        </p:nvSpPr>
        <p:spPr>
          <a:xfrm>
            <a:off x="9409887" y="677451"/>
            <a:ext cx="1666630" cy="369332"/>
          </a:xfrm>
          <a:prstGeom prst="rect">
            <a:avLst/>
          </a:prstGeom>
          <a:noFill/>
        </p:spPr>
        <p:txBody>
          <a:bodyPr wrap="square" rtlCol="0">
            <a:spAutoFit/>
          </a:bodyPr>
          <a:lstStyle/>
          <a:p>
            <a:r>
              <a:rPr lang="en-US" dirty="0">
                <a:solidFill>
                  <a:prstClr val="black"/>
                </a:solidFill>
                <a:latin typeface="Avenir Next LT Pro"/>
              </a:rPr>
              <a:t>You are </a:t>
            </a:r>
            <a:r>
              <a:rPr lang="en-US" b="1" dirty="0">
                <a:solidFill>
                  <a:schemeClr val="accent6"/>
                </a:solidFill>
                <a:latin typeface="Avenir Next LT Pro"/>
              </a:rPr>
              <a:t>HERE</a:t>
            </a:r>
          </a:p>
        </p:txBody>
      </p:sp>
      <p:graphicFrame>
        <p:nvGraphicFramePr>
          <p:cNvPr id="2" name="Content Placeholder 4" descr="timeline SmartArt graphic&#10;">
            <a:extLst>
              <a:ext uri="{FF2B5EF4-FFF2-40B4-BE49-F238E27FC236}">
                <a16:creationId xmlns:a16="http://schemas.microsoft.com/office/drawing/2014/main" id="{CA12BF38-7A47-FAE7-0C06-C79E3A64436E}"/>
              </a:ext>
            </a:extLst>
          </p:cNvPr>
          <p:cNvGraphicFramePr>
            <a:graphicFrameLocks/>
          </p:cNvGraphicFramePr>
          <p:nvPr>
            <p:extLst>
              <p:ext uri="{D42A27DB-BD31-4B8C-83A1-F6EECF244321}">
                <p14:modId xmlns:p14="http://schemas.microsoft.com/office/powerpoint/2010/main" val="2612020157"/>
              </p:ext>
            </p:extLst>
          </p:nvPr>
        </p:nvGraphicFramePr>
        <p:xfrm>
          <a:off x="998220" y="1823538"/>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0209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1EB4-1897-A26B-CE0C-A361189FA86B}"/>
              </a:ext>
            </a:extLst>
          </p:cNvPr>
          <p:cNvSpPr>
            <a:spLocks noGrp="1"/>
          </p:cNvSpPr>
          <p:nvPr>
            <p:ph type="title"/>
          </p:nvPr>
        </p:nvSpPr>
        <p:spPr/>
        <p:txBody>
          <a:bodyPr/>
          <a:lstStyle/>
          <a:p>
            <a:r>
              <a:rPr lang="en-US" dirty="0"/>
              <a:t>Action on the Updated Strategic Plan</a:t>
            </a:r>
          </a:p>
        </p:txBody>
      </p:sp>
      <p:sp>
        <p:nvSpPr>
          <p:cNvPr id="4" name="Slide Number Placeholder 3">
            <a:extLst>
              <a:ext uri="{FF2B5EF4-FFF2-40B4-BE49-F238E27FC236}">
                <a16:creationId xmlns:a16="http://schemas.microsoft.com/office/drawing/2014/main" id="{ECB2EF17-9FAA-6AF4-95B2-7A93F7B22C02}"/>
              </a:ext>
            </a:extLst>
          </p:cNvPr>
          <p:cNvSpPr>
            <a:spLocks noGrp="1"/>
          </p:cNvSpPr>
          <p:nvPr>
            <p:ph type="sldNum" sz="quarter" idx="12"/>
          </p:nvPr>
        </p:nvSpPr>
        <p:spPr/>
        <p:txBody>
          <a:bodyPr/>
          <a:lstStyle/>
          <a:p>
            <a:fld id="{294A09A9-5501-47C1-A89A-A340965A2BE2}" type="slidenum">
              <a:rPr lang="en-US" smtClean="0"/>
              <a:pPr/>
              <a:t>30</a:t>
            </a:fld>
            <a:endParaRPr lang="en-US"/>
          </a:p>
        </p:txBody>
      </p:sp>
      <p:sp>
        <p:nvSpPr>
          <p:cNvPr id="8" name="Content Placeholder 2">
            <a:extLst>
              <a:ext uri="{FF2B5EF4-FFF2-40B4-BE49-F238E27FC236}">
                <a16:creationId xmlns:a16="http://schemas.microsoft.com/office/drawing/2014/main" id="{7AE0278B-2BD8-E6C7-0D19-291F906AEB82}"/>
              </a:ext>
            </a:extLst>
          </p:cNvPr>
          <p:cNvSpPr>
            <a:spLocks noGrp="1"/>
          </p:cNvSpPr>
          <p:nvPr>
            <p:ph type="body" idx="1"/>
          </p:nvPr>
        </p:nvSpPr>
        <p:spPr>
          <a:xfrm>
            <a:off x="1167492" y="2478025"/>
            <a:ext cx="8387988" cy="3703066"/>
          </a:xfrm>
        </p:spPr>
        <p:txBody>
          <a:bodyPr vert="horz" lIns="91440" tIns="45720" rIns="91440" bIns="45720" rtlCol="0" anchor="ctr">
            <a:normAutofit/>
          </a:bodyPr>
          <a:lstStyle/>
          <a:p>
            <a:pPr>
              <a:lnSpc>
                <a:spcPct val="100000"/>
              </a:lnSpc>
              <a:spcBef>
                <a:spcPts val="600"/>
              </a:spcBef>
            </a:pPr>
            <a:r>
              <a:rPr lang="en-US" sz="3200" dirty="0">
                <a:solidFill>
                  <a:schemeClr val="tx1">
                    <a:lumMod val="75000"/>
                    <a:lumOff val="25000"/>
                  </a:schemeClr>
                </a:solidFill>
              </a:rPr>
              <a:t>The GO Team needs to </a:t>
            </a:r>
            <a:r>
              <a:rPr lang="en-US" sz="3200" b="1" dirty="0">
                <a:solidFill>
                  <a:schemeClr val="accent3"/>
                </a:solidFill>
              </a:rPr>
              <a:t>TAKE ACTION (vote)</a:t>
            </a:r>
            <a:r>
              <a:rPr lang="en-US" sz="3200" dirty="0">
                <a:solidFill>
                  <a:schemeClr val="accent3"/>
                </a:solidFill>
              </a:rPr>
              <a:t> </a:t>
            </a:r>
            <a:r>
              <a:rPr lang="en-US" sz="3200" dirty="0">
                <a:solidFill>
                  <a:schemeClr val="tx1">
                    <a:lumMod val="75000"/>
                    <a:lumOff val="25000"/>
                  </a:schemeClr>
                </a:solidFill>
              </a:rPr>
              <a:t>on its updated Strategic Plan. After the motion and a second, the GO Team may have additional discussion. Once discussion is concluded, the GO Team will vote.</a:t>
            </a:r>
          </a:p>
        </p:txBody>
      </p:sp>
    </p:spTree>
    <p:extLst>
      <p:ext uri="{BB962C8B-B14F-4D97-AF65-F5344CB8AC3E}">
        <p14:creationId xmlns:p14="http://schemas.microsoft.com/office/powerpoint/2010/main" val="1191194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210312" y="2235200"/>
            <a:ext cx="7232904" cy="2387600"/>
          </a:xfrm>
        </p:spPr>
        <p:txBody>
          <a:bodyPr anchor="ctr"/>
          <a:lstStyle/>
          <a:p>
            <a:r>
              <a:rPr lang="en-US" dirty="0"/>
              <a:t>Preparing for</a:t>
            </a:r>
            <a:br>
              <a:rPr lang="en-US" dirty="0"/>
            </a:br>
            <a:r>
              <a:rPr lang="en-US" dirty="0"/>
              <a:t>Budget Development</a:t>
            </a:r>
          </a:p>
        </p:txBody>
      </p:sp>
    </p:spTree>
    <p:extLst>
      <p:ext uri="{BB962C8B-B14F-4D97-AF65-F5344CB8AC3E}">
        <p14:creationId xmlns:p14="http://schemas.microsoft.com/office/powerpoint/2010/main" val="2274226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12"/>
          </p:nvPr>
        </p:nvSpPr>
        <p:spPr>
          <a:xfrm>
            <a:off x="8332334" y="6356350"/>
            <a:ext cx="1167495" cy="365125"/>
          </a:xfrm>
        </p:spPr>
        <p:txBody>
          <a:bodyPr/>
          <a:lstStyle/>
          <a:p>
            <a:fld id="{294A09A9-5501-47C1-A89A-A340965A2BE2}" type="slidenum">
              <a:rPr lang="en-US" smtClean="0"/>
              <a:pPr/>
              <a:t>32</a:t>
            </a:fld>
            <a:endParaRPr lang="en-US"/>
          </a:p>
        </p:txBody>
      </p:sp>
      <p:sp>
        <p:nvSpPr>
          <p:cNvPr id="32" name="TextBox 31">
            <a:extLst>
              <a:ext uri="{FF2B5EF4-FFF2-40B4-BE49-F238E27FC236}">
                <a16:creationId xmlns:a16="http://schemas.microsoft.com/office/drawing/2014/main" id="{3CA97C8F-6255-CEE2-7FC8-74823B4FD90E}"/>
              </a:ext>
            </a:extLst>
          </p:cNvPr>
          <p:cNvSpPr txBox="1"/>
          <p:nvPr/>
        </p:nvSpPr>
        <p:spPr>
          <a:xfrm>
            <a:off x="207304" y="37924"/>
            <a:ext cx="7854695" cy="1200329"/>
          </a:xfrm>
          <a:prstGeom prst="rect">
            <a:avLst/>
          </a:prstGeom>
          <a:noFill/>
        </p:spPr>
        <p:txBody>
          <a:bodyPr wrap="square" rtlCol="0">
            <a:spAutoFit/>
          </a:bodyPr>
          <a:lstStyle/>
          <a:p>
            <a:r>
              <a:rPr lang="en-US" sz="7200" b="1" u="sng" dirty="0">
                <a:solidFill>
                  <a:schemeClr val="bg1"/>
                </a:solidFill>
              </a:rPr>
              <a:t>Discussion</a:t>
            </a:r>
          </a:p>
        </p:txBody>
      </p:sp>
      <p:sp>
        <p:nvSpPr>
          <p:cNvPr id="6" name="TextBox 5">
            <a:extLst>
              <a:ext uri="{FF2B5EF4-FFF2-40B4-BE49-F238E27FC236}">
                <a16:creationId xmlns:a16="http://schemas.microsoft.com/office/drawing/2014/main" id="{397172DC-CB6E-9DB3-7722-07605C16EB74}"/>
              </a:ext>
            </a:extLst>
          </p:cNvPr>
          <p:cNvSpPr txBox="1"/>
          <p:nvPr/>
        </p:nvSpPr>
        <p:spPr>
          <a:xfrm>
            <a:off x="960120" y="1474619"/>
            <a:ext cx="7854696" cy="4401205"/>
          </a:xfrm>
          <a:prstGeom prst="rect">
            <a:avLst/>
          </a:prstGeom>
          <a:noFill/>
        </p:spPr>
        <p:txBody>
          <a:bodyPr wrap="square" rtlCol="0">
            <a:spAutoFit/>
          </a:bodyPr>
          <a:lstStyle/>
          <a:p>
            <a:r>
              <a:rPr lang="en-US" sz="4400" b="1" dirty="0">
                <a:solidFill>
                  <a:schemeClr val="bg1"/>
                </a:solidFill>
              </a:rPr>
              <a:t>Strategic Plan Priority Ranking</a:t>
            </a:r>
          </a:p>
          <a:p>
            <a:endParaRPr lang="en-US" sz="4400" b="1" dirty="0">
              <a:solidFill>
                <a:schemeClr val="bg1"/>
              </a:solidFill>
            </a:endParaRPr>
          </a:p>
          <a:p>
            <a:r>
              <a:rPr lang="en-US" sz="3200" dirty="0">
                <a:solidFill>
                  <a:schemeClr val="tx1">
                    <a:lumMod val="75000"/>
                    <a:lumOff val="25000"/>
                  </a:schemeClr>
                </a:solidFill>
              </a:rPr>
              <a:t>In preparation for the 2025-2026 Budget Development (January–March 2025), the GO Team needs to rank its Strategic Plan Priorities. Use the next slide to capture the priority ranking.</a:t>
            </a:r>
          </a:p>
          <a:p>
            <a:endParaRPr lang="en-US" sz="3200" dirty="0"/>
          </a:p>
        </p:txBody>
      </p:sp>
    </p:spTree>
    <p:extLst>
      <p:ext uri="{BB962C8B-B14F-4D97-AF65-F5344CB8AC3E}">
        <p14:creationId xmlns:p14="http://schemas.microsoft.com/office/powerpoint/2010/main" val="1767214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68365" y="76912"/>
            <a:ext cx="8289421" cy="17006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dirty="0">
                <a:solidFill>
                  <a:schemeClr val="accent2"/>
                </a:solidFill>
              </a:rPr>
              <a:t>Strategic Plan</a:t>
            </a:r>
          </a:p>
          <a:p>
            <a:pPr algn="ctr"/>
            <a:r>
              <a:rPr lang="en-US" dirty="0">
                <a:solidFill>
                  <a:schemeClr val="accent2"/>
                </a:solidFill>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470017" y="2144995"/>
            <a:ext cx="7486115" cy="369332"/>
          </a:xfrm>
          <a:prstGeom prst="rect">
            <a:avLst/>
          </a:prstGeom>
          <a:noFill/>
        </p:spPr>
        <p:txBody>
          <a:bodyPr wrap="square" rtlCol="0">
            <a:spAutoFit/>
          </a:bodyPr>
          <a:lstStyle/>
          <a:p>
            <a:pPr marL="342900" indent="-342900">
              <a:buFont typeface="+mj-lt"/>
              <a:buAutoNum type="arabicPeriod"/>
            </a:pPr>
            <a:endParaRPr lang="en-US" b="1" dirty="0"/>
          </a:p>
        </p:txBody>
      </p:sp>
      <p:sp>
        <p:nvSpPr>
          <p:cNvPr id="2" name="TextBox 1">
            <a:extLst>
              <a:ext uri="{FF2B5EF4-FFF2-40B4-BE49-F238E27FC236}">
                <a16:creationId xmlns:a16="http://schemas.microsoft.com/office/drawing/2014/main" id="{CC0C8B02-3910-1291-098C-2B2D7DFD639C}"/>
              </a:ext>
            </a:extLst>
          </p:cNvPr>
          <p:cNvSpPr txBox="1"/>
          <p:nvPr/>
        </p:nvSpPr>
        <p:spPr>
          <a:xfrm>
            <a:off x="1351901" y="1775663"/>
            <a:ext cx="6062472" cy="369332"/>
          </a:xfrm>
          <a:prstGeom prst="rect">
            <a:avLst/>
          </a:prstGeom>
          <a:noFill/>
        </p:spPr>
        <p:txBody>
          <a:bodyPr wrap="square" rtlCol="0">
            <a:spAutoFit/>
          </a:bodyPr>
          <a:lstStyle/>
          <a:p>
            <a:pPr algn="ctr"/>
            <a:r>
              <a:rPr lang="en-US" dirty="0"/>
              <a:t>Insert the school’s priorities from Higher to Lower</a:t>
            </a:r>
          </a:p>
        </p:txBody>
      </p:sp>
      <p:sp>
        <p:nvSpPr>
          <p:cNvPr id="3" name="TextBox 2">
            <a:extLst>
              <a:ext uri="{FF2B5EF4-FFF2-40B4-BE49-F238E27FC236}">
                <a16:creationId xmlns:a16="http://schemas.microsoft.com/office/drawing/2014/main" id="{4952E0AB-8808-4E3B-A7F0-F54619698A17}"/>
              </a:ext>
            </a:extLst>
          </p:cNvPr>
          <p:cNvSpPr txBox="1"/>
          <p:nvPr/>
        </p:nvSpPr>
        <p:spPr>
          <a:xfrm>
            <a:off x="1143649" y="2512465"/>
            <a:ext cx="6992339" cy="369332"/>
          </a:xfrm>
          <a:prstGeom prst="rect">
            <a:avLst/>
          </a:prstGeom>
          <a:noFill/>
        </p:spPr>
        <p:txBody>
          <a:bodyPr wrap="square" rtlCol="0">
            <a:spAutoFit/>
          </a:bodyPr>
          <a:lstStyle/>
          <a:p>
            <a:pPr marL="342900" indent="-342900">
              <a:buFont typeface="+mj-lt"/>
              <a:buAutoNum type="arabicPeriod"/>
            </a:pPr>
            <a:r>
              <a:rPr lang="en-US" dirty="0"/>
              <a:t> </a:t>
            </a:r>
          </a:p>
        </p:txBody>
      </p:sp>
      <p:sp>
        <p:nvSpPr>
          <p:cNvPr id="4" name="Arrow: Down 3">
            <a:extLst>
              <a:ext uri="{FF2B5EF4-FFF2-40B4-BE49-F238E27FC236}">
                <a16:creationId xmlns:a16="http://schemas.microsoft.com/office/drawing/2014/main" id="{6A78CE96-E5BA-EF3A-7B27-C48C2EC93A32}"/>
              </a:ext>
            </a:extLst>
          </p:cNvPr>
          <p:cNvSpPr/>
          <p:nvPr/>
        </p:nvSpPr>
        <p:spPr>
          <a:xfrm>
            <a:off x="392649" y="2587752"/>
            <a:ext cx="502920" cy="3538728"/>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F5BC8D2-E0D2-48A1-071D-45B80C433627}"/>
              </a:ext>
            </a:extLst>
          </p:cNvPr>
          <p:cNvSpPr txBox="1"/>
          <p:nvPr/>
        </p:nvSpPr>
        <p:spPr>
          <a:xfrm>
            <a:off x="260029" y="2263641"/>
            <a:ext cx="768159" cy="338554"/>
          </a:xfrm>
          <a:prstGeom prst="rect">
            <a:avLst/>
          </a:prstGeom>
          <a:noFill/>
        </p:spPr>
        <p:txBody>
          <a:bodyPr wrap="none" rtlCol="0">
            <a:spAutoFit/>
          </a:bodyPr>
          <a:lstStyle/>
          <a:p>
            <a:r>
              <a:rPr lang="en-US" sz="1600" dirty="0">
                <a:solidFill>
                  <a:schemeClr val="accent3"/>
                </a:solidFill>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285003" y="6126480"/>
            <a:ext cx="718210" cy="338554"/>
          </a:xfrm>
          <a:prstGeom prst="rect">
            <a:avLst/>
          </a:prstGeom>
          <a:noFill/>
        </p:spPr>
        <p:txBody>
          <a:bodyPr wrap="none" rtlCol="0">
            <a:spAutoFit/>
          </a:bodyPr>
          <a:lstStyle/>
          <a:p>
            <a:r>
              <a:rPr lang="en-US" sz="1600" dirty="0">
                <a:solidFill>
                  <a:schemeClr val="accent3"/>
                </a:solidFill>
              </a:rPr>
              <a:t>Lower</a:t>
            </a:r>
          </a:p>
        </p:txBody>
      </p:sp>
    </p:spTree>
    <p:extLst>
      <p:ext uri="{BB962C8B-B14F-4D97-AF65-F5344CB8AC3E}">
        <p14:creationId xmlns:p14="http://schemas.microsoft.com/office/powerpoint/2010/main" val="3916734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1EB4-1897-A26B-CE0C-A361189FA86B}"/>
              </a:ext>
            </a:extLst>
          </p:cNvPr>
          <p:cNvSpPr>
            <a:spLocks noGrp="1"/>
          </p:cNvSpPr>
          <p:nvPr>
            <p:ph type="title"/>
          </p:nvPr>
        </p:nvSpPr>
        <p:spPr/>
        <p:txBody>
          <a:bodyPr/>
          <a:lstStyle/>
          <a:p>
            <a:r>
              <a:rPr lang="en-US" dirty="0"/>
              <a:t>Action on the</a:t>
            </a:r>
            <a:br>
              <a:rPr lang="en-US" dirty="0"/>
            </a:br>
            <a:r>
              <a:rPr lang="en-US" dirty="0"/>
              <a:t>Strategic Plan Priorities</a:t>
            </a:r>
          </a:p>
        </p:txBody>
      </p:sp>
      <p:sp>
        <p:nvSpPr>
          <p:cNvPr id="4" name="Slide Number Placeholder 3">
            <a:extLst>
              <a:ext uri="{FF2B5EF4-FFF2-40B4-BE49-F238E27FC236}">
                <a16:creationId xmlns:a16="http://schemas.microsoft.com/office/drawing/2014/main" id="{ECB2EF17-9FAA-6AF4-95B2-7A93F7B22C02}"/>
              </a:ext>
            </a:extLst>
          </p:cNvPr>
          <p:cNvSpPr>
            <a:spLocks noGrp="1"/>
          </p:cNvSpPr>
          <p:nvPr>
            <p:ph type="sldNum" sz="quarter" idx="12"/>
          </p:nvPr>
        </p:nvSpPr>
        <p:spPr/>
        <p:txBody>
          <a:bodyPr/>
          <a:lstStyle/>
          <a:p>
            <a:fld id="{294A09A9-5501-47C1-A89A-A340965A2BE2}" type="slidenum">
              <a:rPr lang="en-US" smtClean="0"/>
              <a:pPr/>
              <a:t>34</a:t>
            </a:fld>
            <a:endParaRPr lang="en-US"/>
          </a:p>
        </p:txBody>
      </p:sp>
      <p:sp>
        <p:nvSpPr>
          <p:cNvPr id="8" name="Content Placeholder 2">
            <a:extLst>
              <a:ext uri="{FF2B5EF4-FFF2-40B4-BE49-F238E27FC236}">
                <a16:creationId xmlns:a16="http://schemas.microsoft.com/office/drawing/2014/main" id="{7AE0278B-2BD8-E6C7-0D19-291F906AEB82}"/>
              </a:ext>
            </a:extLst>
          </p:cNvPr>
          <p:cNvSpPr>
            <a:spLocks noGrp="1"/>
          </p:cNvSpPr>
          <p:nvPr>
            <p:ph type="body" idx="1"/>
          </p:nvPr>
        </p:nvSpPr>
        <p:spPr>
          <a:xfrm>
            <a:off x="1167492" y="2478025"/>
            <a:ext cx="8387988" cy="3703066"/>
          </a:xfrm>
        </p:spPr>
        <p:txBody>
          <a:bodyPr vert="horz" lIns="91440" tIns="45720" rIns="91440" bIns="45720" rtlCol="0" anchor="ctr">
            <a:normAutofit/>
          </a:bodyPr>
          <a:lstStyle/>
          <a:p>
            <a:pPr>
              <a:lnSpc>
                <a:spcPct val="100000"/>
              </a:lnSpc>
              <a:spcBef>
                <a:spcPts val="600"/>
              </a:spcBef>
            </a:pPr>
            <a:r>
              <a:rPr lang="en-US" sz="3200" dirty="0">
                <a:solidFill>
                  <a:schemeClr val="tx1">
                    <a:lumMod val="75000"/>
                    <a:lumOff val="25000"/>
                  </a:schemeClr>
                </a:solidFill>
              </a:rPr>
              <a:t>The GO Team needs to </a:t>
            </a:r>
            <a:r>
              <a:rPr lang="en-US" sz="3200" b="1" dirty="0">
                <a:solidFill>
                  <a:schemeClr val="accent3"/>
                </a:solidFill>
              </a:rPr>
              <a:t>TAKE ACTION (vote)</a:t>
            </a:r>
            <a:r>
              <a:rPr lang="en-US" sz="3200" dirty="0">
                <a:solidFill>
                  <a:schemeClr val="accent3"/>
                </a:solidFill>
              </a:rPr>
              <a:t> </a:t>
            </a:r>
            <a:r>
              <a:rPr lang="en-US" sz="3200" dirty="0">
                <a:solidFill>
                  <a:schemeClr val="tx1">
                    <a:lumMod val="75000"/>
                    <a:lumOff val="25000"/>
                  </a:schemeClr>
                </a:solidFill>
              </a:rPr>
              <a:t>on its ranked Strategic Plan Priorities. After the motion and a second, the GO Team may have additional discussion. Once discussion is concluded, the GO Team will vote.</a:t>
            </a:r>
          </a:p>
        </p:txBody>
      </p:sp>
    </p:spTree>
    <p:extLst>
      <p:ext uri="{BB962C8B-B14F-4D97-AF65-F5344CB8AC3E}">
        <p14:creationId xmlns:p14="http://schemas.microsoft.com/office/powerpoint/2010/main" val="2741100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B281EC0-02EA-9AD2-DC9E-AD3BD9692AAD}"/>
              </a:ext>
            </a:extLst>
          </p:cNvPr>
          <p:cNvSpPr>
            <a:spLocks noGrp="1"/>
          </p:cNvSpPr>
          <p:nvPr>
            <p:ph type="ctrTitle"/>
          </p:nvPr>
        </p:nvSpPr>
        <p:spPr>
          <a:xfrm>
            <a:off x="1087864" y="444281"/>
            <a:ext cx="7261525" cy="1176210"/>
          </a:xfrm>
        </p:spPr>
        <p:txBody>
          <a:bodyPr vert="horz" lIns="91440" tIns="45720" rIns="91440" bIns="45720" rtlCol="0" anchor="ctr">
            <a:normAutofit/>
          </a:bodyPr>
          <a:lstStyle/>
          <a:p>
            <a:r>
              <a:rPr lang="en-US" b="1" kern="1200" dirty="0">
                <a:solidFill>
                  <a:schemeClr val="accent2"/>
                </a:solidFill>
              </a:rPr>
              <a:t>Where we’re going</a:t>
            </a:r>
          </a:p>
        </p:txBody>
      </p:sp>
      <p:sp>
        <p:nvSpPr>
          <p:cNvPr id="10" name="Content Placeholder 4">
            <a:extLst>
              <a:ext uri="{FF2B5EF4-FFF2-40B4-BE49-F238E27FC236}">
                <a16:creationId xmlns:a16="http://schemas.microsoft.com/office/drawing/2014/main" id="{C5DF341F-E3B8-7BDA-DFF8-2F93D088B954}"/>
              </a:ext>
            </a:extLst>
          </p:cNvPr>
          <p:cNvSpPr>
            <a:spLocks noGrp="1"/>
          </p:cNvSpPr>
          <p:nvPr>
            <p:ph type="subTitle" idx="1"/>
          </p:nvPr>
        </p:nvSpPr>
        <p:spPr>
          <a:xfrm>
            <a:off x="1087865" y="1961198"/>
            <a:ext cx="6318776" cy="2254186"/>
          </a:xfrm>
        </p:spPr>
        <p:txBody>
          <a:bodyPr vert="horz" lIns="91440" tIns="45720" rIns="91440" bIns="45720" rtlCol="0">
            <a:noAutofit/>
          </a:bodyPr>
          <a:lstStyle/>
          <a:p>
            <a:pPr>
              <a:lnSpc>
                <a:spcPct val="100000"/>
              </a:lnSpc>
              <a:spcBef>
                <a:spcPts val="0"/>
              </a:spcBef>
            </a:pPr>
            <a:r>
              <a:rPr lang="en-US" sz="2400" dirty="0"/>
              <a:t>At our next meeting we will begin the discussion of the 2025-2026 budget. </a:t>
            </a:r>
          </a:p>
          <a:p>
            <a:pPr>
              <a:lnSpc>
                <a:spcPct val="100000"/>
              </a:lnSpc>
              <a:spcBef>
                <a:spcPts val="0"/>
              </a:spcBef>
            </a:pPr>
            <a:endParaRPr lang="en-US" sz="2400" dirty="0"/>
          </a:p>
          <a:p>
            <a:pPr>
              <a:lnSpc>
                <a:spcPct val="100000"/>
              </a:lnSpc>
              <a:spcBef>
                <a:spcPts val="0"/>
              </a:spcBef>
            </a:pPr>
            <a:r>
              <a:rPr lang="en-US" sz="2400" dirty="0"/>
              <a:t>Let me or the Chair know of any additional information you need for our future discussion.</a:t>
            </a:r>
          </a:p>
        </p:txBody>
      </p:sp>
      <p:sp>
        <p:nvSpPr>
          <p:cNvPr id="15" name="Slide Number Placeholder 3">
            <a:extLst>
              <a:ext uri="{FF2B5EF4-FFF2-40B4-BE49-F238E27FC236}">
                <a16:creationId xmlns:a16="http://schemas.microsoft.com/office/drawing/2014/main" id="{53F71CAA-F32D-4F48-0E12-F8055A933F38}"/>
              </a:ext>
            </a:extLst>
          </p:cNvPr>
          <p:cNvSpPr>
            <a:spLocks noGrp="1"/>
          </p:cNvSpPr>
          <p:nvPr>
            <p:ph type="sldNum" sz="quarter" idx="10"/>
          </p:nvPr>
        </p:nvSpPr>
        <p:spPr>
          <a:xfrm>
            <a:off x="9067800" y="6356350"/>
            <a:ext cx="2743200" cy="365125"/>
          </a:xfrm>
        </p:spPr>
        <p:txBody>
          <a:bodyPr/>
          <a:lstStyle/>
          <a:p>
            <a:pPr>
              <a:spcAft>
                <a:spcPts val="600"/>
              </a:spcAft>
            </a:pPr>
            <a:fld id="{294A09A9-5501-47C1-A89A-A340965A2BE2}" type="slidenum">
              <a:rPr lang="en-US" smtClean="0"/>
              <a:pPr>
                <a:spcAft>
                  <a:spcPts val="600"/>
                </a:spcAft>
              </a:pPr>
              <a:t>35</a:t>
            </a:fld>
            <a:endParaRPr lang="en-US"/>
          </a:p>
        </p:txBody>
      </p:sp>
    </p:spTree>
    <p:extLst>
      <p:ext uri="{BB962C8B-B14F-4D97-AF65-F5344CB8AC3E}">
        <p14:creationId xmlns:p14="http://schemas.microsoft.com/office/powerpoint/2010/main" val="788913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DA92F-CFBD-0512-0A24-9AE4A4720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E87101-1D99-53AD-459A-F89D47150A4E}"/>
              </a:ext>
            </a:extLst>
          </p:cNvPr>
          <p:cNvSpPr>
            <a:spLocks noGrp="1"/>
          </p:cNvSpPr>
          <p:nvPr>
            <p:ph type="ctrTitle"/>
          </p:nvPr>
        </p:nvSpPr>
        <p:spPr>
          <a:xfrm>
            <a:off x="928212" y="2235200"/>
            <a:ext cx="6245912" cy="2387600"/>
          </a:xfrm>
        </p:spPr>
        <p:txBody>
          <a:bodyPr anchor="ctr"/>
          <a:lstStyle/>
          <a:p>
            <a:r>
              <a:rPr lang="en-US" dirty="0"/>
              <a:t>Principal’s Report</a:t>
            </a:r>
          </a:p>
        </p:txBody>
      </p:sp>
    </p:spTree>
    <p:extLst>
      <p:ext uri="{BB962C8B-B14F-4D97-AF65-F5344CB8AC3E}">
        <p14:creationId xmlns:p14="http://schemas.microsoft.com/office/powerpoint/2010/main" val="1972663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AA71E-E2A6-830F-2805-0E90EE4C74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B72A45-340F-B9E3-D39D-8E15A4BD185B}"/>
              </a:ext>
            </a:extLst>
          </p:cNvPr>
          <p:cNvSpPr>
            <a:spLocks noGrp="1"/>
          </p:cNvSpPr>
          <p:nvPr>
            <p:ph type="ctrTitle"/>
          </p:nvPr>
        </p:nvSpPr>
        <p:spPr>
          <a:xfrm>
            <a:off x="928212" y="2235200"/>
            <a:ext cx="6245912" cy="2387600"/>
          </a:xfrm>
        </p:spPr>
        <p:txBody>
          <a:bodyPr anchor="ctr"/>
          <a:lstStyle/>
          <a:p>
            <a:r>
              <a:rPr lang="en-US" dirty="0"/>
              <a:t>Midtown CAT Report</a:t>
            </a:r>
          </a:p>
        </p:txBody>
      </p:sp>
    </p:spTree>
    <p:extLst>
      <p:ext uri="{BB962C8B-B14F-4D97-AF65-F5344CB8AC3E}">
        <p14:creationId xmlns:p14="http://schemas.microsoft.com/office/powerpoint/2010/main" val="2213240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ctrTitle"/>
          </p:nvPr>
        </p:nvSpPr>
        <p:spPr/>
        <p:txBody>
          <a:bodyPr/>
          <a:lstStyle/>
          <a:p>
            <a:r>
              <a:rPr lang="en-US"/>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4294967295"/>
          </p:nvPr>
        </p:nvSpPr>
        <p:spPr>
          <a:xfrm>
            <a:off x="11341100" y="6356350"/>
            <a:ext cx="850900" cy="365125"/>
          </a:xfrm>
        </p:spPr>
        <p:txBody>
          <a:bodyPr/>
          <a:lstStyle/>
          <a:p>
            <a:pPr lvl="0"/>
            <a:fld id="{D76B855D-E9CC-4FF8-AD85-6CDC7B89A0DE}" type="slidenum">
              <a:rPr lang="en-US" noProof="0" smtClean="0"/>
              <a:pPr lvl="0"/>
              <a:t>38</a:t>
            </a:fld>
            <a:endParaRPr lang="en-US" noProof="0"/>
          </a:p>
        </p:txBody>
      </p:sp>
    </p:spTree>
    <p:extLst>
      <p:ext uri="{BB962C8B-B14F-4D97-AF65-F5344CB8AC3E}">
        <p14:creationId xmlns:p14="http://schemas.microsoft.com/office/powerpoint/2010/main" val="96225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928212" y="2235200"/>
            <a:ext cx="6245912" cy="2387600"/>
          </a:xfrm>
        </p:spPr>
        <p:txBody>
          <a:bodyPr anchor="ctr"/>
          <a:lstStyle/>
          <a:p>
            <a:r>
              <a:rPr lang="en-US" dirty="0"/>
              <a:t>Continuous Improvement Plan</a:t>
            </a:r>
          </a:p>
        </p:txBody>
      </p:sp>
    </p:spTree>
    <p:extLst>
      <p:ext uri="{BB962C8B-B14F-4D97-AF65-F5344CB8AC3E}">
        <p14:creationId xmlns:p14="http://schemas.microsoft.com/office/powerpoint/2010/main" val="196152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048620" y="76442"/>
            <a:ext cx="9779183" cy="814451"/>
          </a:xfrm>
        </p:spPr>
        <p:txBody>
          <a:bodyPr/>
          <a:lstStyle/>
          <a:p>
            <a:r>
              <a:rPr lang="en-US">
                <a:solidFill>
                  <a:schemeClr val="accent2"/>
                </a:solidFill>
              </a:rPr>
              <a:t>Quarterly CIP Check-in</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1167492" y="2386585"/>
            <a:ext cx="9779183" cy="3703066"/>
          </a:xfrm>
        </p:spPr>
        <p:txBody>
          <a:bodyPr vert="horz" lIns="91440" tIns="45720" rIns="91440" bIns="45720" rtlCol="0" anchor="t">
            <a:normAutofit/>
          </a:bodyPr>
          <a:lstStyle/>
          <a:p>
            <a:pPr>
              <a:lnSpc>
                <a:spcPct val="100000"/>
              </a:lnSpc>
              <a:spcBef>
                <a:spcPts val="600"/>
              </a:spcBef>
            </a:pPr>
            <a:r>
              <a:rPr lang="en-US" sz="3200" b="1" u="sng">
                <a:solidFill>
                  <a:schemeClr val="tx1">
                    <a:lumMod val="75000"/>
                    <a:lumOff val="25000"/>
                  </a:schemeClr>
                </a:solidFill>
              </a:rPr>
              <a:t>Questions to Consider</a:t>
            </a:r>
          </a:p>
          <a:p>
            <a:pPr marL="342900" indent="-342900">
              <a:lnSpc>
                <a:spcPct val="100000"/>
              </a:lnSpc>
              <a:spcBef>
                <a:spcPts val="0"/>
              </a:spcBef>
              <a:spcAft>
                <a:spcPts val="1200"/>
              </a:spcAft>
              <a:buFont typeface="Arial" panose="020B0604020202020204" pitchFamily="34" charset="0"/>
              <a:buChar char="•"/>
            </a:pPr>
            <a:r>
              <a:rPr lang="en-US" sz="3200">
                <a:solidFill>
                  <a:schemeClr val="tx1">
                    <a:lumMod val="75000"/>
                    <a:lumOff val="25000"/>
                  </a:schemeClr>
                </a:solidFill>
              </a:rPr>
              <a:t>Based on our year long CIP plan, what are the actions that the school has already completed?​  </a:t>
            </a:r>
          </a:p>
          <a:p>
            <a:pPr marL="342900" indent="-342900">
              <a:lnSpc>
                <a:spcPct val="100000"/>
              </a:lnSpc>
              <a:spcBef>
                <a:spcPts val="0"/>
              </a:spcBef>
              <a:spcAft>
                <a:spcPts val="1200"/>
              </a:spcAft>
              <a:buFont typeface="Arial" panose="020B0604020202020204" pitchFamily="34" charset="0"/>
              <a:buChar char="•"/>
            </a:pPr>
            <a:r>
              <a:rPr lang="en-US" sz="3200">
                <a:solidFill>
                  <a:schemeClr val="tx1">
                    <a:lumMod val="75000"/>
                    <a:lumOff val="25000"/>
                  </a:schemeClr>
                </a:solidFill>
              </a:rPr>
              <a:t>What data supports the completion of an action step and success criteria (both implementation and student achievement)? </a:t>
            </a:r>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a:xfrm>
            <a:off x="10206318" y="6356350"/>
            <a:ext cx="1604682" cy="365125"/>
          </a:xfrm>
        </p:spPr>
        <p:txBody>
          <a:bodyPr/>
          <a:lstStyle/>
          <a:p>
            <a:fld id="{294A09A9-5501-47C1-A89A-A340965A2BE2}" type="slidenum">
              <a:rPr lang="en-US" smtClean="0"/>
              <a:pPr/>
              <a:t>5</a:t>
            </a:fld>
            <a:endParaRPr lang="en-US"/>
          </a:p>
        </p:txBody>
      </p:sp>
      <p:sp>
        <p:nvSpPr>
          <p:cNvPr id="7" name="TextBox 6">
            <a:extLst>
              <a:ext uri="{FF2B5EF4-FFF2-40B4-BE49-F238E27FC236}">
                <a16:creationId xmlns:a16="http://schemas.microsoft.com/office/drawing/2014/main" id="{09A87AA7-37DD-6AF8-8076-B2578368A7B5}"/>
              </a:ext>
            </a:extLst>
          </p:cNvPr>
          <p:cNvSpPr txBox="1"/>
          <p:nvPr/>
        </p:nvSpPr>
        <p:spPr>
          <a:xfrm>
            <a:off x="1364197" y="890893"/>
            <a:ext cx="8421624" cy="1200329"/>
          </a:xfrm>
          <a:prstGeom prst="rect">
            <a:avLst/>
          </a:prstGeom>
          <a:noFill/>
        </p:spPr>
        <p:txBody>
          <a:bodyPr wrap="square" rtlCol="0">
            <a:spAutoFit/>
          </a:bodyPr>
          <a:lstStyle/>
          <a:p>
            <a:r>
              <a:rPr lang="en-US" sz="2400"/>
              <a:t>As part of the Continuous Improvement process, all APS schools are completing a quarterly check-in for the Continuous Improvement Plans.  </a:t>
            </a:r>
          </a:p>
        </p:txBody>
      </p:sp>
    </p:spTree>
    <p:extLst>
      <p:ext uri="{BB962C8B-B14F-4D97-AF65-F5344CB8AC3E}">
        <p14:creationId xmlns:p14="http://schemas.microsoft.com/office/powerpoint/2010/main" val="163979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3" name="Picture 2">
            <a:extLst>
              <a:ext uri="{FF2B5EF4-FFF2-40B4-BE49-F238E27FC236}">
                <a16:creationId xmlns:a16="http://schemas.microsoft.com/office/drawing/2014/main" id="{B4B5A45A-4FDB-BE84-3A28-BCECFBA43BDC}"/>
              </a:ext>
            </a:extLst>
          </p:cNvPr>
          <p:cNvPicPr>
            <a:picLocks noChangeAspect="1"/>
          </p:cNvPicPr>
          <p:nvPr/>
        </p:nvPicPr>
        <p:blipFill>
          <a:blip r:embed="rId3"/>
          <a:stretch>
            <a:fillRect/>
          </a:stretch>
        </p:blipFill>
        <p:spPr>
          <a:xfrm>
            <a:off x="265886" y="118600"/>
            <a:ext cx="11660227" cy="66207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7FDAFA42-F80C-88A9-4044-3368D75D4B4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1158822-566D-7768-6033-12791422F29E}"/>
              </a:ext>
            </a:extLst>
          </p:cNvPr>
          <p:cNvPicPr>
            <a:picLocks noChangeAspect="1"/>
          </p:cNvPicPr>
          <p:nvPr/>
        </p:nvPicPr>
        <p:blipFill>
          <a:blip r:embed="rId3"/>
          <a:stretch>
            <a:fillRect/>
          </a:stretch>
        </p:blipFill>
        <p:spPr>
          <a:xfrm>
            <a:off x="265886" y="707862"/>
            <a:ext cx="11660227" cy="4248743"/>
          </a:xfrm>
          <a:prstGeom prst="rect">
            <a:avLst/>
          </a:prstGeom>
        </p:spPr>
      </p:pic>
    </p:spTree>
    <p:extLst>
      <p:ext uri="{BB962C8B-B14F-4D97-AF65-F5344CB8AC3E}">
        <p14:creationId xmlns:p14="http://schemas.microsoft.com/office/powerpoint/2010/main" val="335244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FB5019-D984-1D8E-D798-7D7174778B38}"/>
              </a:ext>
            </a:extLst>
          </p:cNvPr>
          <p:cNvPicPr>
            <a:picLocks noChangeAspect="1"/>
          </p:cNvPicPr>
          <p:nvPr/>
        </p:nvPicPr>
        <p:blipFill>
          <a:blip r:embed="rId2"/>
          <a:stretch>
            <a:fillRect/>
          </a:stretch>
        </p:blipFill>
        <p:spPr>
          <a:xfrm>
            <a:off x="489755" y="1047417"/>
            <a:ext cx="11212490" cy="4763165"/>
          </a:xfrm>
          <a:prstGeom prst="rect">
            <a:avLst/>
          </a:prstGeom>
        </p:spPr>
      </p:pic>
    </p:spTree>
    <p:extLst>
      <p:ext uri="{BB962C8B-B14F-4D97-AF65-F5344CB8AC3E}">
        <p14:creationId xmlns:p14="http://schemas.microsoft.com/office/powerpoint/2010/main" val="181391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BE9C713B-18C3-7422-AC80-24F0B948DBF9}"/>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9</a:t>
            </a:fld>
            <a:endParaRPr lang="en-US" dirty="0"/>
          </a:p>
        </p:txBody>
      </p:sp>
      <p:pic>
        <p:nvPicPr>
          <p:cNvPr id="6" name="Picture 5">
            <a:extLst>
              <a:ext uri="{FF2B5EF4-FFF2-40B4-BE49-F238E27FC236}">
                <a16:creationId xmlns:a16="http://schemas.microsoft.com/office/drawing/2014/main" id="{C3AEF547-60E7-CE2F-1F51-90A179511CCF}"/>
              </a:ext>
            </a:extLst>
          </p:cNvPr>
          <p:cNvPicPr>
            <a:picLocks noChangeAspect="1"/>
          </p:cNvPicPr>
          <p:nvPr/>
        </p:nvPicPr>
        <p:blipFill>
          <a:blip r:embed="rId2"/>
          <a:stretch>
            <a:fillRect/>
          </a:stretch>
        </p:blipFill>
        <p:spPr>
          <a:xfrm>
            <a:off x="461176" y="1085523"/>
            <a:ext cx="11269648" cy="4686954"/>
          </a:xfrm>
          <a:prstGeom prst="rect">
            <a:avLst/>
          </a:prstGeom>
        </p:spPr>
      </p:pic>
    </p:spTree>
    <p:extLst>
      <p:ext uri="{BB962C8B-B14F-4D97-AF65-F5344CB8AC3E}">
        <p14:creationId xmlns:p14="http://schemas.microsoft.com/office/powerpoint/2010/main" val="1744492490"/>
      </p:ext>
    </p:extLst>
  </p:cSld>
  <p:clrMapOvr>
    <a:masterClrMapping/>
  </p:clrMapOvr>
</p:sld>
</file>

<file path=ppt/theme/theme1.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Meeting 3 of 3 Presentation Template.potx" id="{D2BE79FC-EB9D-40A4-893E-4F8DD9B6DA25}" vid="{F58CB7D0-6F89-43CE-B97A-383AA62644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36758a-e7f7-4029-9cdc-709c7a6ff021" xsi:nil="true"/>
    <lcf76f155ced4ddcb4097134ff3c332f xmlns="8dcae609-94e2-4108-915c-852935aa21ad">
      <Terms xmlns="http://schemas.microsoft.com/office/infopath/2007/PartnerControls"/>
    </lcf76f155ced4ddcb4097134ff3c332f>
    <SharedWithUsers xmlns="e136758a-e7f7-4029-9cdc-709c7a6ff021">
      <UserInfo>
        <DisplayName>Gipson, Chaundra</DisplayName>
        <AccountId>16</AccountId>
        <AccountType/>
      </UserInfo>
      <UserInfo>
        <DisplayName>Jacobi, Diane</DisplayName>
        <AccountId>12</AccountId>
        <AccountType/>
      </UserInfo>
      <UserInfo>
        <DisplayName>Barnett, Carolyn</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5BAB77-79E1-4739-AA51-10C9079186D6}">
  <ds:schemaRefs>
    <ds:schemaRef ds:uri="d37e30bb-5f32-4411-a640-0b4044b692bf"/>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136758a-e7f7-4029-9cdc-709c7a6ff021"/>
    <ds:schemaRef ds:uri="8dcae609-94e2-4108-915c-852935aa21ad"/>
  </ds:schemaRefs>
</ds:datastoreItem>
</file>

<file path=customXml/itemProps2.xml><?xml version="1.0" encoding="utf-8"?>
<ds:datastoreItem xmlns:ds="http://schemas.openxmlformats.org/officeDocument/2006/customXml" ds:itemID="{261C34CD-6409-4698-ABE1-BCA33FD230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334180-0405-413B-834A-44FA9E05ADB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2024 GO Team Meeting 3 of 3 Presentation Template</Template>
  <TotalTime>888</TotalTime>
  <Words>1548</Words>
  <Application>Microsoft Office PowerPoint</Application>
  <PresentationFormat>Widescreen</PresentationFormat>
  <Paragraphs>168</Paragraphs>
  <Slides>38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Avenir Next LT Pro</vt:lpstr>
      <vt:lpstr>Calibri</vt:lpstr>
      <vt:lpstr>Tenorite</vt:lpstr>
      <vt:lpstr>Times New Roman</vt:lpstr>
      <vt:lpstr>Office Theme</vt:lpstr>
      <vt:lpstr>45 Day Check-in and Preparing for Budget Development</vt:lpstr>
      <vt:lpstr>Agenda</vt:lpstr>
      <vt:lpstr>Timeline for GO Teams</vt:lpstr>
      <vt:lpstr>Continuous Improvement Plan</vt:lpstr>
      <vt:lpstr>Quarterly CIP Check-in</vt:lpstr>
      <vt:lpstr>PowerPoint Presentation</vt:lpstr>
      <vt:lpstr>PowerPoint Presentation</vt:lpstr>
      <vt:lpstr>PowerPoint Presentation</vt:lpstr>
      <vt:lpstr>PowerPoint Presentation</vt:lpstr>
      <vt:lpstr>PowerPoint Presentation</vt:lpstr>
      <vt:lpstr>PowerPoint Presentation</vt:lpstr>
      <vt:lpstr>Data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 Team Discussion: Data Protocol</vt:lpstr>
      <vt:lpstr>Strategic Plan Progress</vt:lpstr>
      <vt:lpstr>PowerPoint Presentation</vt:lpstr>
      <vt:lpstr>PowerPoint Presentation</vt:lpstr>
      <vt:lpstr>PowerPoint Presentation</vt:lpstr>
      <vt:lpstr>PowerPoint Presentation</vt:lpstr>
      <vt:lpstr>PowerPoint Presentation</vt:lpstr>
      <vt:lpstr>PowerPoint Presentation</vt:lpstr>
      <vt:lpstr>Activity &amp; Discussion</vt:lpstr>
      <vt:lpstr>PowerPoint Presentation</vt:lpstr>
      <vt:lpstr>Action on the Updated Strategic Plan</vt:lpstr>
      <vt:lpstr>Preparing for Budget Development</vt:lpstr>
      <vt:lpstr>PowerPoint Presentation</vt:lpstr>
      <vt:lpstr>PowerPoint Presentation</vt:lpstr>
      <vt:lpstr>Action on the Strategic Plan Priorities</vt:lpstr>
      <vt:lpstr>Where we’re going</vt:lpstr>
      <vt:lpstr>Principal’s Report</vt:lpstr>
      <vt:lpstr>Midtown CAT Report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Kristy Perez</dc:creator>
  <cp:lastModifiedBy>Bringslid, Denise</cp:lastModifiedBy>
  <cp:revision>6</cp:revision>
  <dcterms:created xsi:type="dcterms:W3CDTF">2024-12-09T21:31:38Z</dcterms:created>
  <dcterms:modified xsi:type="dcterms:W3CDTF">2024-12-11T21:15:25Z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ies>
</file>